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8"/>
  </p:notesMasterIdLst>
  <p:sldIdLst>
    <p:sldId id="258" r:id="rId2"/>
    <p:sldId id="260" r:id="rId3"/>
    <p:sldId id="318" r:id="rId4"/>
    <p:sldId id="319" r:id="rId5"/>
    <p:sldId id="328" r:id="rId6"/>
    <p:sldId id="334" r:id="rId7"/>
    <p:sldId id="329" r:id="rId8"/>
    <p:sldId id="330" r:id="rId9"/>
    <p:sldId id="331" r:id="rId10"/>
    <p:sldId id="335" r:id="rId11"/>
    <p:sldId id="337" r:id="rId12"/>
    <p:sldId id="339" r:id="rId13"/>
    <p:sldId id="344" r:id="rId14"/>
    <p:sldId id="321" r:id="rId15"/>
    <p:sldId id="322" r:id="rId16"/>
    <p:sldId id="327" r:id="rId17"/>
    <p:sldId id="333" r:id="rId18"/>
    <p:sldId id="326" r:id="rId19"/>
    <p:sldId id="324" r:id="rId20"/>
    <p:sldId id="308" r:id="rId21"/>
    <p:sldId id="299" r:id="rId22"/>
    <p:sldId id="325" r:id="rId23"/>
    <p:sldId id="295" r:id="rId24"/>
    <p:sldId id="310" r:id="rId25"/>
    <p:sldId id="316" r:id="rId26"/>
    <p:sldId id="345" r:id="rId27"/>
    <p:sldId id="346" r:id="rId28"/>
    <p:sldId id="347" r:id="rId29"/>
    <p:sldId id="348" r:id="rId30"/>
    <p:sldId id="349" r:id="rId31"/>
    <p:sldId id="341" r:id="rId32"/>
    <p:sldId id="303" r:id="rId33"/>
    <p:sldId id="305" r:id="rId34"/>
    <p:sldId id="307" r:id="rId35"/>
    <p:sldId id="342" r:id="rId36"/>
    <p:sldId id="343" r:id="rId37"/>
  </p:sldIdLst>
  <p:sldSz cx="9144000" cy="5715000" type="screen16x1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372161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744322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116482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488643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1860804" algn="l" defTabSz="744322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6pPr>
    <a:lvl7pPr marL="2232965" algn="l" defTabSz="744322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7pPr>
    <a:lvl8pPr marL="2605126" algn="l" defTabSz="744322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8pPr>
    <a:lvl9pPr marL="2977286" algn="l" defTabSz="744322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  <a:srgbClr val="E113AB"/>
    <a:srgbClr val="00CC3F"/>
    <a:srgbClr val="FF9393"/>
    <a:srgbClr val="FF8B8B"/>
    <a:srgbClr val="65E997"/>
    <a:srgbClr val="FEF5C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0" autoAdjust="0"/>
    <p:restoredTop sz="96941" autoAdjust="0"/>
  </p:normalViewPr>
  <p:slideViewPr>
    <p:cSldViewPr snapToGrid="0">
      <p:cViewPr>
        <p:scale>
          <a:sx n="140" d="100"/>
          <a:sy n="140" d="100"/>
        </p:scale>
        <p:origin x="-828" y="-384"/>
      </p:cViewPr>
      <p:guideLst>
        <p:guide orient="horz" pos="1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6487D-0A65-4037-B109-D30AFC0012B7}" type="doc">
      <dgm:prSet loTypeId="urn:microsoft.com/office/officeart/2005/8/layout/vList5" loCatId="list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AC7F9575-0647-4804-BAF8-CC9B12716431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управления и регулирования</a:t>
          </a:r>
          <a:endParaRPr lang="ru-RU" sz="16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9C3E9D9-9BA0-4D6D-A814-380C24368845}" type="parTrans" cxnId="{78A5FEC6-EB42-49C5-97D8-4BDCAF26FFC3}">
      <dgm:prSet/>
      <dgm:spPr/>
      <dgm:t>
        <a:bodyPr/>
        <a:lstStyle/>
        <a:p>
          <a:endParaRPr lang="ru-RU"/>
        </a:p>
      </dgm:t>
    </dgm:pt>
    <dgm:pt modelId="{17595B18-F61B-4506-A4D6-3ECE50BA0CFD}" type="sibTrans" cxnId="{78A5FEC6-EB42-49C5-97D8-4BDCAF26FFC3}">
      <dgm:prSet/>
      <dgm:spPr/>
      <dgm:t>
        <a:bodyPr/>
        <a:lstStyle/>
        <a:p>
          <a:endParaRPr lang="ru-RU"/>
        </a:p>
      </dgm:t>
    </dgm:pt>
    <dgm:pt modelId="{7AE3C2B4-C0F5-4D99-905C-6223DEEE8167}">
      <dgm:prSet phldrT="[Текст]" custT="1"/>
      <dgm:spPr/>
      <dgm:t>
        <a:bodyPr/>
        <a:lstStyle/>
        <a:p>
          <a:r>
            <a: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Поддержание температуры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8BD03DE-6C0C-45CE-82DB-9FAF7C42F7B6}" type="parTrans" cxnId="{7F10D9B3-3289-4B4E-8D30-E9C54B35F1B0}">
      <dgm:prSet/>
      <dgm:spPr/>
      <dgm:t>
        <a:bodyPr/>
        <a:lstStyle/>
        <a:p>
          <a:endParaRPr lang="ru-RU"/>
        </a:p>
      </dgm:t>
    </dgm:pt>
    <dgm:pt modelId="{BECC1DC5-BF9B-4AE5-A061-4978CFB6202D}" type="sibTrans" cxnId="{7F10D9B3-3289-4B4E-8D30-E9C54B35F1B0}">
      <dgm:prSet/>
      <dgm:spPr/>
      <dgm:t>
        <a:bodyPr/>
        <a:lstStyle/>
        <a:p>
          <a:endParaRPr lang="ru-RU"/>
        </a:p>
      </dgm:t>
    </dgm:pt>
    <dgm:pt modelId="{25BD365C-365D-4AE2-8A0A-7BBC18F8635F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защиты</a:t>
          </a:r>
        </a:p>
      </dgm:t>
    </dgm:pt>
    <dgm:pt modelId="{084DAAD3-01D1-42DA-A66A-BD517E6E9243}" type="parTrans" cxnId="{E46A13A9-4C0D-49C3-888B-0BE592E23EA4}">
      <dgm:prSet/>
      <dgm:spPr/>
      <dgm:t>
        <a:bodyPr/>
        <a:lstStyle/>
        <a:p>
          <a:endParaRPr lang="ru-RU"/>
        </a:p>
      </dgm:t>
    </dgm:pt>
    <dgm:pt modelId="{92098A79-32F7-417C-92B6-D018999221CF}" type="sibTrans" cxnId="{E46A13A9-4C0D-49C3-888B-0BE592E23EA4}">
      <dgm:prSet/>
      <dgm:spPr/>
      <dgm:t>
        <a:bodyPr/>
        <a:lstStyle/>
        <a:p>
          <a:endParaRPr lang="ru-RU"/>
        </a:p>
      </dgm:t>
    </dgm:pt>
    <dgm:pt modelId="{445FF1CD-017C-4B30-839E-9A8BE28D94F4}">
      <dgm:prSet phldrT="[Текст]" custT="1"/>
      <dgm:spPr/>
      <dgm:t>
        <a:bodyPr/>
        <a:lstStyle/>
        <a:p>
          <a:r>
            <a: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Защита от </a:t>
          </a:r>
          <a:r>
            <a:rPr lang="ru-RU" sz="16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недогрева</a:t>
          </a:r>
          <a:r>
            <a: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/ перегрева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82BB0E4-7CAB-4952-80AC-D4057002B6BC}" type="parTrans" cxnId="{FFC88A5B-BB43-489E-A6DA-248139016DAF}">
      <dgm:prSet/>
      <dgm:spPr/>
      <dgm:t>
        <a:bodyPr/>
        <a:lstStyle/>
        <a:p>
          <a:endParaRPr lang="ru-RU"/>
        </a:p>
      </dgm:t>
    </dgm:pt>
    <dgm:pt modelId="{1F3E1CDC-99C8-4E07-8A3E-5A7FF8AFD173}" type="sibTrans" cxnId="{FFC88A5B-BB43-489E-A6DA-248139016DAF}">
      <dgm:prSet/>
      <dgm:spPr/>
      <dgm:t>
        <a:bodyPr/>
        <a:lstStyle/>
        <a:p>
          <a:endParaRPr lang="ru-RU"/>
        </a:p>
      </dgm:t>
    </dgm:pt>
    <dgm:pt modelId="{753EDA8A-0915-42FD-BB4F-701C1C62148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контроля</a:t>
          </a:r>
          <a:endParaRPr lang="ru-RU" sz="16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83A8B4C-83C3-4A97-9C59-817669552B0F}" type="parTrans" cxnId="{DB7F263F-4858-4B41-805B-ABA23651C348}">
      <dgm:prSet/>
      <dgm:spPr/>
      <dgm:t>
        <a:bodyPr/>
        <a:lstStyle/>
        <a:p>
          <a:endParaRPr lang="ru-RU"/>
        </a:p>
      </dgm:t>
    </dgm:pt>
    <dgm:pt modelId="{7C87FA80-8A55-4A88-9A39-8F255907A986}" type="sibTrans" cxnId="{DB7F263F-4858-4B41-805B-ABA23651C348}">
      <dgm:prSet/>
      <dgm:spPr/>
      <dgm:t>
        <a:bodyPr/>
        <a:lstStyle/>
        <a:p>
          <a:endParaRPr lang="ru-RU"/>
        </a:p>
      </dgm:t>
    </dgm:pt>
    <dgm:pt modelId="{44D54ECF-C013-4D35-B572-593847512BDF}">
      <dgm:prSet phldrT="[Текст]" custT="1"/>
      <dgm:spPr/>
      <dgm:t>
        <a:bodyPr/>
        <a:lstStyle/>
        <a:p>
          <a:r>
            <a: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Сигнализация об аварийной ситуации / отказе</a:t>
          </a:r>
          <a:endParaRPr lang="ru-RU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6CDD604-BAA7-4621-98EE-D5EF01218152}" type="parTrans" cxnId="{DA6E3B64-9A3A-481F-B227-319B876CE105}">
      <dgm:prSet/>
      <dgm:spPr/>
      <dgm:t>
        <a:bodyPr/>
        <a:lstStyle/>
        <a:p>
          <a:endParaRPr lang="ru-RU"/>
        </a:p>
      </dgm:t>
    </dgm:pt>
    <dgm:pt modelId="{4FD8B754-EEFD-474E-ABB3-7A5142CDDF73}" type="sibTrans" cxnId="{DA6E3B64-9A3A-481F-B227-319B876CE105}">
      <dgm:prSet/>
      <dgm:spPr/>
      <dgm:t>
        <a:bodyPr/>
        <a:lstStyle/>
        <a:p>
          <a:endParaRPr lang="ru-RU"/>
        </a:p>
      </dgm:t>
    </dgm:pt>
    <dgm:pt modelId="{2E58518B-F89B-43DA-822A-F8158EDF41F5}" type="pres">
      <dgm:prSet presAssocID="{C056487D-0A65-4037-B109-D30AFC0012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897722-F0EE-4765-9FA8-6F72D81AF405}" type="pres">
      <dgm:prSet presAssocID="{AC7F9575-0647-4804-BAF8-CC9B12716431}" presName="linNode" presStyleCnt="0"/>
      <dgm:spPr/>
      <dgm:t>
        <a:bodyPr/>
        <a:lstStyle/>
        <a:p>
          <a:endParaRPr lang="ru-RU"/>
        </a:p>
      </dgm:t>
    </dgm:pt>
    <dgm:pt modelId="{6931A778-3FCD-422A-870F-EB0C68C0BDC3}" type="pres">
      <dgm:prSet presAssocID="{AC7F9575-0647-4804-BAF8-CC9B1271643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18AC3-5783-411A-B79F-98D973AAB756}" type="pres">
      <dgm:prSet presAssocID="{AC7F9575-0647-4804-BAF8-CC9B12716431}" presName="descendantText" presStyleLbl="alignAccFollowNode1" presStyleIdx="0" presStyleCnt="3" custScaleX="88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F70F4-6891-44E6-B016-CB21C58CD1CC}" type="pres">
      <dgm:prSet presAssocID="{17595B18-F61B-4506-A4D6-3ECE50BA0CFD}" presName="sp" presStyleCnt="0"/>
      <dgm:spPr/>
      <dgm:t>
        <a:bodyPr/>
        <a:lstStyle/>
        <a:p>
          <a:endParaRPr lang="ru-RU"/>
        </a:p>
      </dgm:t>
    </dgm:pt>
    <dgm:pt modelId="{299A0C26-FAF1-491D-8FA9-9A555C07DF90}" type="pres">
      <dgm:prSet presAssocID="{25BD365C-365D-4AE2-8A0A-7BBC18F8635F}" presName="linNode" presStyleCnt="0"/>
      <dgm:spPr/>
      <dgm:t>
        <a:bodyPr/>
        <a:lstStyle/>
        <a:p>
          <a:endParaRPr lang="ru-RU"/>
        </a:p>
      </dgm:t>
    </dgm:pt>
    <dgm:pt modelId="{9EDC6CE2-CF5F-4A31-9633-14906C56F0F1}" type="pres">
      <dgm:prSet presAssocID="{25BD365C-365D-4AE2-8A0A-7BBC18F8635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F5EAF-4B10-4243-9EDD-6AD4275E53B1}" type="pres">
      <dgm:prSet presAssocID="{25BD365C-365D-4AE2-8A0A-7BBC18F8635F}" presName="descendantText" presStyleLbl="alignAccFollowNode1" presStyleIdx="1" presStyleCnt="3" custScaleX="89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C5513-4EA2-455A-AF8F-A959208724AF}" type="pres">
      <dgm:prSet presAssocID="{92098A79-32F7-417C-92B6-D018999221CF}" presName="sp" presStyleCnt="0"/>
      <dgm:spPr/>
      <dgm:t>
        <a:bodyPr/>
        <a:lstStyle/>
        <a:p>
          <a:endParaRPr lang="ru-RU"/>
        </a:p>
      </dgm:t>
    </dgm:pt>
    <dgm:pt modelId="{AF45C545-8D8E-46E2-93F3-28707A11FB88}" type="pres">
      <dgm:prSet presAssocID="{753EDA8A-0915-42FD-BB4F-701C1C62148D}" presName="linNode" presStyleCnt="0"/>
      <dgm:spPr/>
      <dgm:t>
        <a:bodyPr/>
        <a:lstStyle/>
        <a:p>
          <a:endParaRPr lang="ru-RU"/>
        </a:p>
      </dgm:t>
    </dgm:pt>
    <dgm:pt modelId="{9A9F5F92-BCDA-4410-A45A-335894EF4755}" type="pres">
      <dgm:prSet presAssocID="{753EDA8A-0915-42FD-BB4F-701C1C62148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A056C-8CF4-41D7-8C31-2EDE60581696}" type="pres">
      <dgm:prSet presAssocID="{753EDA8A-0915-42FD-BB4F-701C1C62148D}" presName="descendantText" presStyleLbl="alignAccFollowNode1" presStyleIdx="2" presStyleCnt="3" custScaleX="90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A5FEC6-EB42-49C5-97D8-4BDCAF26FFC3}" srcId="{C056487D-0A65-4037-B109-D30AFC0012B7}" destId="{AC7F9575-0647-4804-BAF8-CC9B12716431}" srcOrd="0" destOrd="0" parTransId="{39C3E9D9-9BA0-4D6D-A814-380C24368845}" sibTransId="{17595B18-F61B-4506-A4D6-3ECE50BA0CFD}"/>
    <dgm:cxn modelId="{7F10D9B3-3289-4B4E-8D30-E9C54B35F1B0}" srcId="{AC7F9575-0647-4804-BAF8-CC9B12716431}" destId="{7AE3C2B4-C0F5-4D99-905C-6223DEEE8167}" srcOrd="0" destOrd="0" parTransId="{78BD03DE-6C0C-45CE-82DB-9FAF7C42F7B6}" sibTransId="{BECC1DC5-BF9B-4AE5-A061-4978CFB6202D}"/>
    <dgm:cxn modelId="{FA8189EC-A853-448E-81F8-C3A3BD68BFCB}" type="presOf" srcId="{AC7F9575-0647-4804-BAF8-CC9B12716431}" destId="{6931A778-3FCD-422A-870F-EB0C68C0BDC3}" srcOrd="0" destOrd="0" presId="urn:microsoft.com/office/officeart/2005/8/layout/vList5"/>
    <dgm:cxn modelId="{DB7F263F-4858-4B41-805B-ABA23651C348}" srcId="{C056487D-0A65-4037-B109-D30AFC0012B7}" destId="{753EDA8A-0915-42FD-BB4F-701C1C62148D}" srcOrd="2" destOrd="0" parTransId="{283A8B4C-83C3-4A97-9C59-817669552B0F}" sibTransId="{7C87FA80-8A55-4A88-9A39-8F255907A986}"/>
    <dgm:cxn modelId="{E46A13A9-4C0D-49C3-888B-0BE592E23EA4}" srcId="{C056487D-0A65-4037-B109-D30AFC0012B7}" destId="{25BD365C-365D-4AE2-8A0A-7BBC18F8635F}" srcOrd="1" destOrd="0" parTransId="{084DAAD3-01D1-42DA-A66A-BD517E6E9243}" sibTransId="{92098A79-32F7-417C-92B6-D018999221CF}"/>
    <dgm:cxn modelId="{E8A425EF-2686-4A37-918C-7C44C1A3AF6C}" type="presOf" srcId="{25BD365C-365D-4AE2-8A0A-7BBC18F8635F}" destId="{9EDC6CE2-CF5F-4A31-9633-14906C56F0F1}" srcOrd="0" destOrd="0" presId="urn:microsoft.com/office/officeart/2005/8/layout/vList5"/>
    <dgm:cxn modelId="{3DE31E88-71EE-435B-AE0D-AAE3715B13E8}" type="presOf" srcId="{44D54ECF-C013-4D35-B572-593847512BDF}" destId="{B77A056C-8CF4-41D7-8C31-2EDE60581696}" srcOrd="0" destOrd="0" presId="urn:microsoft.com/office/officeart/2005/8/layout/vList5"/>
    <dgm:cxn modelId="{0B23A3C0-DDC5-44D8-B15A-5700CA25AE43}" type="presOf" srcId="{7AE3C2B4-C0F5-4D99-905C-6223DEEE8167}" destId="{29018AC3-5783-411A-B79F-98D973AAB756}" srcOrd="0" destOrd="0" presId="urn:microsoft.com/office/officeart/2005/8/layout/vList5"/>
    <dgm:cxn modelId="{F35B17D2-1148-4EEE-8D35-FF4C63379830}" type="presOf" srcId="{C056487D-0A65-4037-B109-D30AFC0012B7}" destId="{2E58518B-F89B-43DA-822A-F8158EDF41F5}" srcOrd="0" destOrd="0" presId="urn:microsoft.com/office/officeart/2005/8/layout/vList5"/>
    <dgm:cxn modelId="{DA6E3B64-9A3A-481F-B227-319B876CE105}" srcId="{753EDA8A-0915-42FD-BB4F-701C1C62148D}" destId="{44D54ECF-C013-4D35-B572-593847512BDF}" srcOrd="0" destOrd="0" parTransId="{26CDD604-BAA7-4621-98EE-D5EF01218152}" sibTransId="{4FD8B754-EEFD-474E-ABB3-7A5142CDDF73}"/>
    <dgm:cxn modelId="{FFC88A5B-BB43-489E-A6DA-248139016DAF}" srcId="{25BD365C-365D-4AE2-8A0A-7BBC18F8635F}" destId="{445FF1CD-017C-4B30-839E-9A8BE28D94F4}" srcOrd="0" destOrd="0" parTransId="{782BB0E4-7CAB-4952-80AC-D4057002B6BC}" sibTransId="{1F3E1CDC-99C8-4E07-8A3E-5A7FF8AFD173}"/>
    <dgm:cxn modelId="{FFC4B6D2-1E41-4D40-8A7F-A4904001418B}" type="presOf" srcId="{445FF1CD-017C-4B30-839E-9A8BE28D94F4}" destId="{405F5EAF-4B10-4243-9EDD-6AD4275E53B1}" srcOrd="0" destOrd="0" presId="urn:microsoft.com/office/officeart/2005/8/layout/vList5"/>
    <dgm:cxn modelId="{8A904FEF-C5ED-4E0F-801A-FAB84EC9F359}" type="presOf" srcId="{753EDA8A-0915-42FD-BB4F-701C1C62148D}" destId="{9A9F5F92-BCDA-4410-A45A-335894EF4755}" srcOrd="0" destOrd="0" presId="urn:microsoft.com/office/officeart/2005/8/layout/vList5"/>
    <dgm:cxn modelId="{36D2CB85-EC29-4572-A3B1-C5E2DD1ADCDA}" type="presParOf" srcId="{2E58518B-F89B-43DA-822A-F8158EDF41F5}" destId="{3B897722-F0EE-4765-9FA8-6F72D81AF405}" srcOrd="0" destOrd="0" presId="urn:microsoft.com/office/officeart/2005/8/layout/vList5"/>
    <dgm:cxn modelId="{1B838F2B-764A-4DDE-BD17-2C6B3C07B5FC}" type="presParOf" srcId="{3B897722-F0EE-4765-9FA8-6F72D81AF405}" destId="{6931A778-3FCD-422A-870F-EB0C68C0BDC3}" srcOrd="0" destOrd="0" presId="urn:microsoft.com/office/officeart/2005/8/layout/vList5"/>
    <dgm:cxn modelId="{3B35DC3F-F5D7-4A84-AEF8-8AFD03207B9E}" type="presParOf" srcId="{3B897722-F0EE-4765-9FA8-6F72D81AF405}" destId="{29018AC3-5783-411A-B79F-98D973AAB756}" srcOrd="1" destOrd="0" presId="urn:microsoft.com/office/officeart/2005/8/layout/vList5"/>
    <dgm:cxn modelId="{D5CB41D7-183C-4718-BF16-8F7441F9DE46}" type="presParOf" srcId="{2E58518B-F89B-43DA-822A-F8158EDF41F5}" destId="{A06F70F4-6891-44E6-B016-CB21C58CD1CC}" srcOrd="1" destOrd="0" presId="urn:microsoft.com/office/officeart/2005/8/layout/vList5"/>
    <dgm:cxn modelId="{46438A16-E8AA-4E37-AAA4-2CDF1E6E1F9A}" type="presParOf" srcId="{2E58518B-F89B-43DA-822A-F8158EDF41F5}" destId="{299A0C26-FAF1-491D-8FA9-9A555C07DF90}" srcOrd="2" destOrd="0" presId="urn:microsoft.com/office/officeart/2005/8/layout/vList5"/>
    <dgm:cxn modelId="{92FDBA7E-9332-4AEC-9FFF-A18E8C85DA3F}" type="presParOf" srcId="{299A0C26-FAF1-491D-8FA9-9A555C07DF90}" destId="{9EDC6CE2-CF5F-4A31-9633-14906C56F0F1}" srcOrd="0" destOrd="0" presId="urn:microsoft.com/office/officeart/2005/8/layout/vList5"/>
    <dgm:cxn modelId="{05A5B64A-75E6-4704-B33B-0475C9F14B1F}" type="presParOf" srcId="{299A0C26-FAF1-491D-8FA9-9A555C07DF90}" destId="{405F5EAF-4B10-4243-9EDD-6AD4275E53B1}" srcOrd="1" destOrd="0" presId="urn:microsoft.com/office/officeart/2005/8/layout/vList5"/>
    <dgm:cxn modelId="{D3C282F6-CC8C-4A4F-8622-D6C87449B40F}" type="presParOf" srcId="{2E58518B-F89B-43DA-822A-F8158EDF41F5}" destId="{782C5513-4EA2-455A-AF8F-A959208724AF}" srcOrd="3" destOrd="0" presId="urn:microsoft.com/office/officeart/2005/8/layout/vList5"/>
    <dgm:cxn modelId="{ABA8181A-FD75-487C-8219-D70CFA675C2B}" type="presParOf" srcId="{2E58518B-F89B-43DA-822A-F8158EDF41F5}" destId="{AF45C545-8D8E-46E2-93F3-28707A11FB88}" srcOrd="4" destOrd="0" presId="urn:microsoft.com/office/officeart/2005/8/layout/vList5"/>
    <dgm:cxn modelId="{A9C113C7-3924-4A79-870A-AC3DAF9DCC97}" type="presParOf" srcId="{AF45C545-8D8E-46E2-93F3-28707A11FB88}" destId="{9A9F5F92-BCDA-4410-A45A-335894EF4755}" srcOrd="0" destOrd="0" presId="urn:microsoft.com/office/officeart/2005/8/layout/vList5"/>
    <dgm:cxn modelId="{A017F0A0-52A1-46F2-9EBE-2132409C2A99}" type="presParOf" srcId="{AF45C545-8D8E-46E2-93F3-28707A11FB88}" destId="{B77A056C-8CF4-41D7-8C31-2EDE605816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8AC3-5783-411A-B79F-98D973AAB756}">
      <dsp:nvSpPr>
        <dsp:cNvPr id="0" name=""/>
        <dsp:cNvSpPr/>
      </dsp:nvSpPr>
      <dsp:spPr>
        <a:xfrm rot="5400000">
          <a:off x="4421733" y="-1513839"/>
          <a:ext cx="829391" cy="406755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Поддержание температуры</a:t>
          </a:r>
          <a:endParaRPr lang="ru-RU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2802649" y="145733"/>
        <a:ext cx="4027071" cy="748415"/>
      </dsp:txXfrm>
    </dsp:sp>
    <dsp:sp modelId="{6931A778-3FCD-422A-870F-EB0C68C0BDC3}">
      <dsp:nvSpPr>
        <dsp:cNvPr id="0" name=""/>
        <dsp:cNvSpPr/>
      </dsp:nvSpPr>
      <dsp:spPr>
        <a:xfrm>
          <a:off x="225316" y="1570"/>
          <a:ext cx="2577333" cy="103673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управления и регулирования</a:t>
          </a:r>
          <a:endParaRPr lang="ru-RU" sz="16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75925" y="52179"/>
        <a:ext cx="2476115" cy="935521"/>
      </dsp:txXfrm>
    </dsp:sp>
    <dsp:sp modelId="{405F5EAF-4B10-4243-9EDD-6AD4275E53B1}">
      <dsp:nvSpPr>
        <dsp:cNvPr id="0" name=""/>
        <dsp:cNvSpPr/>
      </dsp:nvSpPr>
      <dsp:spPr>
        <a:xfrm rot="5400000">
          <a:off x="4443360" y="-446889"/>
          <a:ext cx="829391" cy="411081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Защита от </a:t>
          </a:r>
          <a:r>
            <a:rPr lang="ru-RU" sz="16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недогрева</a:t>
          </a:r>
          <a:r>
            <a:rPr lang="ru-RU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/ перегрева</a:t>
          </a:r>
          <a:endParaRPr lang="ru-RU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2802650" y="1234309"/>
        <a:ext cx="4070324" cy="748415"/>
      </dsp:txXfrm>
    </dsp:sp>
    <dsp:sp modelId="{9EDC6CE2-CF5F-4A31-9633-14906C56F0F1}">
      <dsp:nvSpPr>
        <dsp:cNvPr id="0" name=""/>
        <dsp:cNvSpPr/>
      </dsp:nvSpPr>
      <dsp:spPr>
        <a:xfrm>
          <a:off x="225316" y="1090147"/>
          <a:ext cx="2577333" cy="1036739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защиты</a:t>
          </a:r>
        </a:p>
      </dsp:txBody>
      <dsp:txXfrm>
        <a:off x="275925" y="1140756"/>
        <a:ext cx="2476115" cy="935521"/>
      </dsp:txXfrm>
    </dsp:sp>
    <dsp:sp modelId="{B77A056C-8CF4-41D7-8C31-2EDE60581696}">
      <dsp:nvSpPr>
        <dsp:cNvPr id="0" name=""/>
        <dsp:cNvSpPr/>
      </dsp:nvSpPr>
      <dsp:spPr>
        <a:xfrm rot="5400000">
          <a:off x="4453601" y="631446"/>
          <a:ext cx="829391" cy="413129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Сигнализация об аварийной ситуации / отказе</a:t>
          </a:r>
          <a:endParaRPr lang="ru-RU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2802650" y="2322885"/>
        <a:ext cx="4090805" cy="748415"/>
      </dsp:txXfrm>
    </dsp:sp>
    <dsp:sp modelId="{9A9F5F92-BCDA-4410-A45A-335894EF4755}">
      <dsp:nvSpPr>
        <dsp:cNvPr id="0" name=""/>
        <dsp:cNvSpPr/>
      </dsp:nvSpPr>
      <dsp:spPr>
        <a:xfrm>
          <a:off x="225316" y="2178723"/>
          <a:ext cx="2577333" cy="1036739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Функция контроля</a:t>
          </a:r>
          <a:endParaRPr lang="ru-RU" sz="16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75925" y="2229332"/>
        <a:ext cx="2476115" cy="935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EFD7-1F84-4144-99E1-2ACCCD5EA8D9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88102-B90F-4E52-9637-A5DD82BA6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5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2161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4322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6482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88643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0804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2965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05126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77286" algn="l" defTabSz="7443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46D54-E1D1-4BE0-9403-F2277189454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46D54-E1D1-4BE0-9403-F22771894541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631" y="1504642"/>
            <a:ext cx="7772739" cy="103789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261" y="2745312"/>
            <a:ext cx="6401479" cy="1237070"/>
          </a:xfrm>
        </p:spPr>
        <p:txBody>
          <a:bodyPr/>
          <a:lstStyle>
            <a:lvl1pPr marL="0" indent="0" algn="ctr">
              <a:buNone/>
              <a:defRPr/>
            </a:lvl1pPr>
            <a:lvl2pPr marL="372161" indent="0" algn="ctr">
              <a:buNone/>
              <a:defRPr/>
            </a:lvl2pPr>
            <a:lvl3pPr marL="744322" indent="0" algn="ctr">
              <a:buNone/>
              <a:defRPr/>
            </a:lvl3pPr>
            <a:lvl4pPr marL="1116482" indent="0" algn="ctr">
              <a:buNone/>
              <a:defRPr/>
            </a:lvl4pPr>
            <a:lvl5pPr marL="1488643" indent="0" algn="ctr">
              <a:buNone/>
              <a:defRPr/>
            </a:lvl5pPr>
            <a:lvl6pPr marL="1860804" indent="0" algn="ctr">
              <a:buNone/>
              <a:defRPr/>
            </a:lvl6pPr>
            <a:lvl7pPr marL="2232965" indent="0" algn="ctr">
              <a:buNone/>
              <a:defRPr/>
            </a:lvl7pPr>
            <a:lvl8pPr marL="2605126" indent="0" algn="ctr">
              <a:buNone/>
              <a:defRPr/>
            </a:lvl8pPr>
            <a:lvl9pPr marL="297728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6F771-5EBC-4CD5-A2AF-B88FB53AC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949EB-744C-49F1-8EA8-D080D889B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570" y="194380"/>
            <a:ext cx="2056890" cy="41323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540" y="194380"/>
            <a:ext cx="6041692" cy="4132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8253F-5BDF-4C21-8194-B3A214C79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40" y="194379"/>
            <a:ext cx="8228920" cy="8075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540" y="1130281"/>
            <a:ext cx="4048613" cy="3196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6490" y="1130281"/>
            <a:ext cx="4049970" cy="31964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C5B6-346E-4FAB-8444-F7E6C7671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540" y="194380"/>
            <a:ext cx="8228920" cy="41323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35D7-CAC0-4347-80F9-66BA430B9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E654-EFD4-42FE-8FFB-68047A148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288" y="3112473"/>
            <a:ext cx="7772739" cy="962299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288" y="2052985"/>
            <a:ext cx="7772739" cy="1059488"/>
          </a:xfrm>
        </p:spPr>
        <p:txBody>
          <a:bodyPr anchor="b"/>
          <a:lstStyle>
            <a:lvl1pPr marL="0" indent="0">
              <a:buNone/>
              <a:defRPr sz="1600"/>
            </a:lvl1pPr>
            <a:lvl2pPr marL="372161" indent="0">
              <a:buNone/>
              <a:defRPr sz="1500"/>
            </a:lvl2pPr>
            <a:lvl3pPr marL="744322" indent="0">
              <a:buNone/>
              <a:defRPr sz="1300"/>
            </a:lvl3pPr>
            <a:lvl4pPr marL="1116482" indent="0">
              <a:buNone/>
              <a:defRPr sz="1100"/>
            </a:lvl4pPr>
            <a:lvl5pPr marL="1488643" indent="0">
              <a:buNone/>
              <a:defRPr sz="1100"/>
            </a:lvl5pPr>
            <a:lvl6pPr marL="1860804" indent="0">
              <a:buNone/>
              <a:defRPr sz="1100"/>
            </a:lvl6pPr>
            <a:lvl7pPr marL="2232965" indent="0">
              <a:buNone/>
              <a:defRPr sz="1100"/>
            </a:lvl7pPr>
            <a:lvl8pPr marL="2605126" indent="0">
              <a:buNone/>
              <a:defRPr sz="1100"/>
            </a:lvl8pPr>
            <a:lvl9pPr marL="297728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A4A0D-20C1-4A80-A4CD-1157C1E61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540" y="1130281"/>
            <a:ext cx="4048613" cy="3196464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6490" y="1130281"/>
            <a:ext cx="4049970" cy="3196464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F33AC-D9E4-4DE1-9397-38408F57C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540" y="1084686"/>
            <a:ext cx="4040467" cy="45115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2161" indent="0">
              <a:buNone/>
              <a:defRPr sz="1600" b="1"/>
            </a:lvl2pPr>
            <a:lvl3pPr marL="744322" indent="0">
              <a:buNone/>
              <a:defRPr sz="1500" b="1"/>
            </a:lvl3pPr>
            <a:lvl4pPr marL="1116482" indent="0">
              <a:buNone/>
              <a:defRPr sz="1300" b="1"/>
            </a:lvl4pPr>
            <a:lvl5pPr marL="1488643" indent="0">
              <a:buNone/>
              <a:defRPr sz="1300" b="1"/>
            </a:lvl5pPr>
            <a:lvl6pPr marL="1860804" indent="0">
              <a:buNone/>
              <a:defRPr sz="1300" b="1"/>
            </a:lvl6pPr>
            <a:lvl7pPr marL="2232965" indent="0">
              <a:buNone/>
              <a:defRPr sz="1300" b="1"/>
            </a:lvl7pPr>
            <a:lvl8pPr marL="2605126" indent="0">
              <a:buNone/>
              <a:defRPr sz="1300" b="1"/>
            </a:lvl8pPr>
            <a:lvl9pPr marL="297728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540" y="1535839"/>
            <a:ext cx="4040467" cy="279090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37" y="1084686"/>
            <a:ext cx="4041824" cy="45115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2161" indent="0">
              <a:buNone/>
              <a:defRPr sz="1600" b="1"/>
            </a:lvl2pPr>
            <a:lvl3pPr marL="744322" indent="0">
              <a:buNone/>
              <a:defRPr sz="1500" b="1"/>
            </a:lvl3pPr>
            <a:lvl4pPr marL="1116482" indent="0">
              <a:buNone/>
              <a:defRPr sz="1300" b="1"/>
            </a:lvl4pPr>
            <a:lvl5pPr marL="1488643" indent="0">
              <a:buNone/>
              <a:defRPr sz="1300" b="1"/>
            </a:lvl5pPr>
            <a:lvl6pPr marL="1860804" indent="0">
              <a:buNone/>
              <a:defRPr sz="1300" b="1"/>
            </a:lvl6pPr>
            <a:lvl7pPr marL="2232965" indent="0">
              <a:buNone/>
              <a:defRPr sz="1300" b="1"/>
            </a:lvl7pPr>
            <a:lvl8pPr marL="2605126" indent="0">
              <a:buNone/>
              <a:defRPr sz="1300" b="1"/>
            </a:lvl8pPr>
            <a:lvl9pPr marL="297728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637" y="1535839"/>
            <a:ext cx="4041824" cy="279090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00CBA-D002-45EE-8070-4728B94C1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73C2-748D-4D7F-9405-BC95B116A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5B934-733E-4E28-BD65-C855F0CC0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40" y="193180"/>
            <a:ext cx="3008627" cy="82071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4782" y="193181"/>
            <a:ext cx="5111679" cy="4133565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540" y="1013894"/>
            <a:ext cx="3008627" cy="3312852"/>
          </a:xfrm>
        </p:spPr>
        <p:txBody>
          <a:bodyPr/>
          <a:lstStyle>
            <a:lvl1pPr marL="0" indent="0">
              <a:buNone/>
              <a:defRPr sz="1100"/>
            </a:lvl1pPr>
            <a:lvl2pPr marL="372161" indent="0">
              <a:buNone/>
              <a:defRPr sz="1000"/>
            </a:lvl2pPr>
            <a:lvl3pPr marL="744322" indent="0">
              <a:buNone/>
              <a:defRPr sz="800"/>
            </a:lvl3pPr>
            <a:lvl4pPr marL="1116482" indent="0">
              <a:buNone/>
              <a:defRPr sz="700"/>
            </a:lvl4pPr>
            <a:lvl5pPr marL="1488643" indent="0">
              <a:buNone/>
              <a:defRPr sz="700"/>
            </a:lvl5pPr>
            <a:lvl6pPr marL="1860804" indent="0">
              <a:buNone/>
              <a:defRPr sz="700"/>
            </a:lvl6pPr>
            <a:lvl7pPr marL="2232965" indent="0">
              <a:buNone/>
              <a:defRPr sz="700"/>
            </a:lvl7pPr>
            <a:lvl8pPr marL="2605126" indent="0">
              <a:buNone/>
              <a:defRPr sz="700"/>
            </a:lvl8pPr>
            <a:lvl9pPr marL="297728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074C-77A4-45AE-93F6-4DE32590B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43" y="3390844"/>
            <a:ext cx="5486400" cy="40075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43" y="433155"/>
            <a:ext cx="5486400" cy="2906095"/>
          </a:xfrm>
        </p:spPr>
        <p:txBody>
          <a:bodyPr/>
          <a:lstStyle>
            <a:lvl1pPr marL="0" indent="0">
              <a:buNone/>
              <a:defRPr sz="2600"/>
            </a:lvl1pPr>
            <a:lvl2pPr marL="372161" indent="0">
              <a:buNone/>
              <a:defRPr sz="2300"/>
            </a:lvl2pPr>
            <a:lvl3pPr marL="744322" indent="0">
              <a:buNone/>
              <a:defRPr sz="2000"/>
            </a:lvl3pPr>
            <a:lvl4pPr marL="1116482" indent="0">
              <a:buNone/>
              <a:defRPr sz="1600"/>
            </a:lvl4pPr>
            <a:lvl5pPr marL="1488643" indent="0">
              <a:buNone/>
              <a:defRPr sz="1600"/>
            </a:lvl5pPr>
            <a:lvl6pPr marL="1860804" indent="0">
              <a:buNone/>
              <a:defRPr sz="1600"/>
            </a:lvl6pPr>
            <a:lvl7pPr marL="2232965" indent="0">
              <a:buNone/>
              <a:defRPr sz="1600"/>
            </a:lvl7pPr>
            <a:lvl8pPr marL="2605126" indent="0">
              <a:buNone/>
              <a:defRPr sz="1600"/>
            </a:lvl8pPr>
            <a:lvl9pPr marL="2977286" indent="0">
              <a:buNone/>
              <a:defRPr sz="16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43" y="3791602"/>
            <a:ext cx="5486400" cy="567541"/>
          </a:xfrm>
        </p:spPr>
        <p:txBody>
          <a:bodyPr/>
          <a:lstStyle>
            <a:lvl1pPr marL="0" indent="0">
              <a:buNone/>
              <a:defRPr sz="1100"/>
            </a:lvl1pPr>
            <a:lvl2pPr marL="372161" indent="0">
              <a:buNone/>
              <a:defRPr sz="1000"/>
            </a:lvl2pPr>
            <a:lvl3pPr marL="744322" indent="0">
              <a:buNone/>
              <a:defRPr sz="800"/>
            </a:lvl3pPr>
            <a:lvl4pPr marL="1116482" indent="0">
              <a:buNone/>
              <a:defRPr sz="700"/>
            </a:lvl4pPr>
            <a:lvl5pPr marL="1488643" indent="0">
              <a:buNone/>
              <a:defRPr sz="700"/>
            </a:lvl5pPr>
            <a:lvl6pPr marL="1860804" indent="0">
              <a:buNone/>
              <a:defRPr sz="700"/>
            </a:lvl6pPr>
            <a:lvl7pPr marL="2232965" indent="0">
              <a:buNone/>
              <a:defRPr sz="700"/>
            </a:lvl7pPr>
            <a:lvl8pPr marL="2605126" indent="0">
              <a:buNone/>
              <a:defRPr sz="700"/>
            </a:lvl8pPr>
            <a:lvl9pPr marL="297728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B189-F901-4120-899B-CE798AC90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540" y="229177"/>
            <a:ext cx="8228920" cy="9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40" y="1333061"/>
            <a:ext cx="8228920" cy="37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540" y="5203854"/>
            <a:ext cx="2132921" cy="39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432" tIns="37216" rIns="74432" bIns="37216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031" y="5203854"/>
            <a:ext cx="2895939" cy="39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432" tIns="37216" rIns="74432" bIns="3721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539" y="5203854"/>
            <a:ext cx="2132921" cy="39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432" tIns="37216" rIns="74432" bIns="3721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0FD05D3E-B563-4C6A-BC14-F3971078A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372161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744322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116482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488643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79121" indent="-27912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4761" indent="-232601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930402" indent="-18608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02563" indent="-18608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674724" indent="-18608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46884" indent="-18608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419045" indent="-18608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2791206" indent="-18608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163367" indent="-18608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2161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4322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6482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8643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0804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965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05126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77286" algn="l" defTabSz="744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t="3343"/>
          <a:stretch/>
        </p:blipFill>
        <p:spPr bwMode="auto">
          <a:xfrm>
            <a:off x="3919727" y="187949"/>
            <a:ext cx="5068897" cy="536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30887" y="2525757"/>
            <a:ext cx="3457810" cy="248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56628" tIns="28314" rIns="56628" bIns="28314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</a:rPr>
              <a:t>ПРОЕКТИРОВАНИЕ ПРОМЫШЛЕННЫХ СИСТЕМ </a:t>
            </a:r>
            <a:endParaRPr lang="en-US" sz="14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</a:rPr>
              <a:t>ЭЛЕКТРИЧЕСКОГО ОБОГРЕВА </a:t>
            </a:r>
            <a:endParaRPr lang="en-US" sz="14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</a:rPr>
              <a:t>НА БАЗЕ ЛИНЕЙКИ</a:t>
            </a:r>
          </a:p>
          <a:p>
            <a:pPr algn="ctr" defTabSz="566369"/>
            <a:r>
              <a:rPr lang="en-US" sz="2800" dirty="0" err="1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</a:rPr>
              <a:t>Profi</a:t>
            </a:r>
            <a:endParaRPr lang="en-US" sz="28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  <a:p>
            <a:pPr algn="ctr" defTabSz="566369"/>
            <a:endParaRPr lang="en-US" sz="1400" dirty="0">
              <a:ln w="3175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 defTabSz="566369"/>
            <a:r>
              <a:rPr lang="ru-RU" sz="2000" b="1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rial" charset="0"/>
              </a:rPr>
              <a:t>СИСТЕМЫ УПРАВЛЕНИЯ ЭЛЕКТРООБОГРЕВОМ</a:t>
            </a:r>
          </a:p>
          <a:p>
            <a:pPr algn="ctr" defTabSz="566369"/>
            <a:endParaRPr lang="en-US" sz="2000" b="1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r="5400000" sy="-100000" algn="bl" rotWithShape="0"/>
              </a:effectLst>
              <a:latin typeface="Arial" charset="0"/>
            </a:endParaRPr>
          </a:p>
        </p:txBody>
      </p:sp>
      <p:pic>
        <p:nvPicPr>
          <p:cNvPr id="8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1716" b="29146"/>
          <a:stretch/>
        </p:blipFill>
        <p:spPr bwMode="auto">
          <a:xfrm>
            <a:off x="1225056" y="3582532"/>
            <a:ext cx="6935538" cy="164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691" y="1223126"/>
            <a:ext cx="8481326" cy="4101696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0367" b="60326"/>
          <a:stretch/>
        </p:blipFill>
        <p:spPr bwMode="auto">
          <a:xfrm>
            <a:off x="979045" y="1911221"/>
            <a:ext cx="7243737" cy="17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3"/>
          <p:cNvSpPr>
            <a:spLocks noChangeArrowheads="1"/>
          </p:cNvSpPr>
          <p:nvPr/>
        </p:nvSpPr>
        <p:spPr bwMode="auto">
          <a:xfrm>
            <a:off x="440274" y="1351250"/>
            <a:ext cx="8253359" cy="81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/>
          <a:p>
            <a:pPr>
              <a:buFontTx/>
              <a:buChar char="-"/>
            </a:pPr>
            <a:r>
              <a:rPr lang="ru-RU" sz="1300" b="1" dirty="0" err="1"/>
              <a:t>Термопреобразователь</a:t>
            </a:r>
            <a:r>
              <a:rPr lang="ru-RU" sz="1300" b="1" dirty="0"/>
              <a:t> ТС 1288/2/Pt100/-50...+450С/500мм/6мм/0,3м/КММ/ФЭ/В/N2/-/-/  *</a:t>
            </a:r>
          </a:p>
          <a:p>
            <a:pPr>
              <a:buFontTx/>
              <a:buChar char="-"/>
            </a:pPr>
            <a:r>
              <a:rPr lang="ru-RU" sz="1300" b="1" dirty="0" err="1"/>
              <a:t>Термопреобразователь</a:t>
            </a:r>
            <a:r>
              <a:rPr lang="ru-RU" sz="1300" b="1" dirty="0"/>
              <a:t> ТС 1288/2/Pt100/-50..+450С/1000мм/6мм/0,3м/КММ/ФЭ/В/N2/-/-/ *</a:t>
            </a:r>
          </a:p>
          <a:p>
            <a:pPr>
              <a:buFontTx/>
              <a:buChar char="-"/>
            </a:pPr>
            <a:endParaRPr lang="ru-RU" b="1" dirty="0"/>
          </a:p>
          <a:p>
            <a:r>
              <a:rPr lang="ru-RU" b="1" dirty="0"/>
              <a:t>*При заказе необходимо прикладывать данный эскиз 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8402" y="1116712"/>
            <a:ext cx="8382339" cy="3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marL="279121" indent="-279121" eaLnBrk="0" hangingPunct="0">
              <a:lnSpc>
                <a:spcPct val="120000"/>
              </a:lnSpc>
              <a:spcBef>
                <a:spcPct val="20000"/>
              </a:spcBef>
            </a:pPr>
            <a:r>
              <a:rPr lang="ru-RU" sz="1500" b="1" u="sng" dirty="0" err="1">
                <a:latin typeface="Calibri" pitchFamily="34" charset="0"/>
              </a:rPr>
              <a:t>Термопреобразователи</a:t>
            </a:r>
            <a:r>
              <a:rPr lang="ru-RU" sz="1500" b="1" u="sng" dirty="0">
                <a:latin typeface="Calibri" pitchFamily="34" charset="0"/>
              </a:rPr>
              <a:t> с унифицированным выходным сигналом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5364" name="Прямоугольник 10"/>
          <p:cNvSpPr>
            <a:spLocks noChangeArrowheads="1"/>
          </p:cNvSpPr>
          <p:nvPr/>
        </p:nvSpPr>
        <p:spPr bwMode="auto">
          <a:xfrm>
            <a:off x="3292383" y="1568236"/>
            <a:ext cx="5718813" cy="347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432" tIns="37216" rIns="74432" bIns="37216">
            <a:spAutoFit/>
          </a:bodyPr>
          <a:lstStyle/>
          <a:p>
            <a:endParaRPr lang="ru-RU" sz="1300" dirty="0"/>
          </a:p>
          <a:p>
            <a:r>
              <a:rPr lang="ru-RU" sz="1300" dirty="0"/>
              <a:t>Измерение поверхности труб от </a:t>
            </a:r>
            <a:r>
              <a:rPr lang="en-US" sz="1300" dirty="0"/>
              <a:t>Ø</a:t>
            </a:r>
            <a:r>
              <a:rPr lang="ru-RU" sz="1300" dirty="0"/>
              <a:t>5</a:t>
            </a:r>
            <a:r>
              <a:rPr lang="en-US" sz="1300" dirty="0"/>
              <a:t>0</a:t>
            </a:r>
            <a:r>
              <a:rPr lang="ru-RU" sz="1300" dirty="0"/>
              <a:t>мм</a:t>
            </a:r>
            <a:r>
              <a:rPr lang="en-US" sz="1300" dirty="0"/>
              <a:t> </a:t>
            </a:r>
            <a:r>
              <a:rPr lang="ru-RU" sz="1300" dirty="0"/>
              <a:t>(</a:t>
            </a:r>
            <a:r>
              <a:rPr lang="ru-RU" sz="1300" dirty="0" err="1"/>
              <a:t>вых</a:t>
            </a:r>
            <a:r>
              <a:rPr lang="ru-RU" sz="1300" dirty="0"/>
              <a:t> 4.. 20мА) (установочная гильза ССТ «ЭНЕРГОМОНТАЖ») </a:t>
            </a:r>
          </a:p>
          <a:p>
            <a:r>
              <a:rPr lang="ru-RU" sz="1300" b="1" dirty="0"/>
              <a:t>ТСПУ-0104Ехd-АГ02Ехd/К-13/Pt100(-50... +200)-</a:t>
            </a:r>
            <a:r>
              <a:rPr lang="ru-RU" sz="1300" b="1" dirty="0" err="1"/>
              <a:t>кл.В</a:t>
            </a:r>
            <a:r>
              <a:rPr lang="ru-RU" sz="1300" b="1" dirty="0"/>
              <a:t>-ГП</a:t>
            </a:r>
          </a:p>
          <a:p>
            <a:r>
              <a:rPr lang="ru-RU" sz="1300" b="1" dirty="0"/>
              <a:t>ТСПУ-0104Ехd-АГ02Ехd/КБ-17/Pt100(-50... +200)-</a:t>
            </a:r>
            <a:r>
              <a:rPr lang="ru-RU" sz="1300" b="1" dirty="0" err="1"/>
              <a:t>кл.В</a:t>
            </a:r>
            <a:r>
              <a:rPr lang="ru-RU" sz="1300" b="1" dirty="0"/>
              <a:t>-ГП</a:t>
            </a:r>
            <a:endParaRPr lang="ru-RU" sz="1300" dirty="0"/>
          </a:p>
          <a:p>
            <a:endParaRPr lang="ru-RU" sz="1300" dirty="0"/>
          </a:p>
          <a:p>
            <a:r>
              <a:rPr lang="ru-RU" sz="1300" dirty="0"/>
              <a:t>Примечание:</a:t>
            </a:r>
          </a:p>
          <a:p>
            <a:r>
              <a:rPr lang="ru-RU" sz="1300" dirty="0"/>
              <a:t>-кабельный ввод К13 для небронированного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6..13мм</a:t>
            </a:r>
          </a:p>
          <a:p>
            <a:endParaRPr lang="ru-RU" sz="1300" dirty="0"/>
          </a:p>
          <a:p>
            <a:r>
              <a:rPr lang="ru-RU" sz="1300" dirty="0"/>
              <a:t>-кабельный ввод КБ-17 для 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10..17мм</a:t>
            </a:r>
          </a:p>
          <a:p>
            <a:r>
              <a:rPr lang="ru-RU" sz="1300" dirty="0"/>
              <a:t>Типа </a:t>
            </a:r>
            <a:r>
              <a:rPr lang="ru-RU" sz="1300" dirty="0" err="1"/>
              <a:t>КВБбШвнг</a:t>
            </a:r>
            <a:r>
              <a:rPr lang="ru-RU" sz="1300" dirty="0"/>
              <a:t>-</a:t>
            </a:r>
            <a:r>
              <a:rPr lang="en-US" sz="1300" dirty="0"/>
              <a:t>LS 4</a:t>
            </a:r>
            <a:r>
              <a:rPr lang="ru-RU" sz="1300" dirty="0"/>
              <a:t>х1,5  (</a:t>
            </a:r>
            <a:r>
              <a:rPr lang="en-US" sz="1300" dirty="0"/>
              <a:t>Ø </a:t>
            </a:r>
            <a:r>
              <a:rPr lang="ru-RU" sz="1300" dirty="0"/>
              <a:t>13,4мм)</a:t>
            </a:r>
            <a:endParaRPr lang="en-US" sz="1300" dirty="0"/>
          </a:p>
          <a:p>
            <a:endParaRPr lang="en-US" sz="1300" b="1" dirty="0"/>
          </a:p>
          <a:p>
            <a:endParaRPr lang="en-US" sz="1300" b="1" dirty="0"/>
          </a:p>
          <a:p>
            <a:endParaRPr lang="en-US" sz="1300" b="1" dirty="0"/>
          </a:p>
          <a:p>
            <a:endParaRPr lang="ru-RU" sz="1300" dirty="0"/>
          </a:p>
          <a:p>
            <a:r>
              <a:rPr lang="ru-RU" sz="1300" dirty="0"/>
              <a:t/>
            </a:r>
            <a:br>
              <a:rPr lang="ru-RU" sz="1300" dirty="0"/>
            </a:br>
            <a:endParaRPr lang="ru-RU" sz="1300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D:\Проекты 2014\Advice\2013-14\Брошюра\Рис к брощюре\ТСП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3" y="1665026"/>
            <a:ext cx="3291988" cy="37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3990446" y="4203510"/>
            <a:ext cx="3994305" cy="47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/>
          <a:p>
            <a:pPr algn="ctr"/>
            <a:r>
              <a:rPr lang="ru-RU" sz="1300" b="1" dirty="0"/>
              <a:t>Устройство ввода под теплоизоляцию </a:t>
            </a:r>
            <a:endParaRPr lang="en-US" sz="1300" b="1" dirty="0"/>
          </a:p>
          <a:p>
            <a:pPr algn="ctr"/>
            <a:r>
              <a:rPr lang="ru-RU" sz="1300" b="1" dirty="0" smtClean="0"/>
              <a:t>УВК.0200</a:t>
            </a:r>
            <a:endParaRPr lang="ru-RU" sz="1300" dirty="0"/>
          </a:p>
        </p:txBody>
      </p:sp>
      <p:sp>
        <p:nvSpPr>
          <p:cNvPr id="2" name="Выгнутая вверх стрелка 1"/>
          <p:cNvSpPr/>
          <p:nvPr/>
        </p:nvSpPr>
        <p:spPr bwMode="auto">
          <a:xfrm flipH="1">
            <a:off x="1764825" y="3821373"/>
            <a:ext cx="2770495" cy="382137"/>
          </a:xfrm>
          <a:prstGeom prst="curvedDownArrow">
            <a:avLst>
              <a:gd name="adj1" fmla="val 23195"/>
              <a:gd name="adj2" fmla="val 55574"/>
              <a:gd name="adj3" fmla="val 5357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8402" y="1116712"/>
            <a:ext cx="8382339" cy="3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marL="279121" indent="-279121" eaLnBrk="0" hangingPunct="0">
              <a:lnSpc>
                <a:spcPct val="120000"/>
              </a:lnSpc>
              <a:spcBef>
                <a:spcPct val="20000"/>
              </a:spcBef>
            </a:pPr>
            <a:r>
              <a:rPr lang="ru-RU" sz="1500" b="1" u="sng" dirty="0" err="1">
                <a:latin typeface="Calibri" pitchFamily="34" charset="0"/>
              </a:rPr>
              <a:t>Термопреобразователи</a:t>
            </a:r>
            <a:r>
              <a:rPr lang="ru-RU" sz="1500" b="1" u="sng" dirty="0">
                <a:latin typeface="Calibri" pitchFamily="34" charset="0"/>
              </a:rPr>
              <a:t> с унифицированным выходным сигналом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7412" name="Прямоугольник 10"/>
          <p:cNvSpPr>
            <a:spLocks noChangeArrowheads="1"/>
          </p:cNvSpPr>
          <p:nvPr/>
        </p:nvSpPr>
        <p:spPr bwMode="auto">
          <a:xfrm>
            <a:off x="3723930" y="1497237"/>
            <a:ext cx="5208530" cy="427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432" tIns="37216" rIns="74432" bIns="37216">
            <a:spAutoFit/>
          </a:bodyPr>
          <a:lstStyle/>
          <a:p>
            <a:r>
              <a:rPr lang="ru-RU" sz="1300" dirty="0"/>
              <a:t>Измерение поверхности труб малых диаметров (</a:t>
            </a:r>
            <a:r>
              <a:rPr lang="ru-RU" sz="1300" dirty="0" err="1"/>
              <a:t>вых</a:t>
            </a:r>
            <a:r>
              <a:rPr lang="ru-RU" sz="1300" dirty="0"/>
              <a:t>. 4...20мА) (монтаж корпуса на стене, исп. «</a:t>
            </a:r>
            <a:r>
              <a:rPr lang="ru-RU" sz="1300" dirty="0" err="1"/>
              <a:t>Ех</a:t>
            </a:r>
            <a:r>
              <a:rPr lang="ru-RU" sz="1300" dirty="0"/>
              <a:t>»)</a:t>
            </a:r>
          </a:p>
          <a:p>
            <a:endParaRPr lang="en-US" sz="1300" dirty="0"/>
          </a:p>
          <a:p>
            <a:r>
              <a:rPr lang="ru-RU" sz="1300" b="1" dirty="0"/>
              <a:t>ТСПУ-0104Ех/HSK-M-</a:t>
            </a:r>
            <a:r>
              <a:rPr lang="ru-RU" sz="1300" b="1" dirty="0" err="1"/>
              <a:t>Ex,HSK</a:t>
            </a:r>
            <a:r>
              <a:rPr lang="ru-RU" sz="1300" b="1" dirty="0"/>
              <a:t>-M-</a:t>
            </a:r>
            <a:r>
              <a:rPr lang="ru-RU" sz="1300" b="1" dirty="0" err="1"/>
              <a:t>Ex</a:t>
            </a:r>
            <a:r>
              <a:rPr lang="ru-RU" sz="1300" b="1" dirty="0"/>
              <a:t>/ТС1388/5-Pt100(-50..+200)-1500мм-КММСЭ-кл.В-№3</a:t>
            </a:r>
            <a:endParaRPr lang="ru-RU" sz="1300" dirty="0"/>
          </a:p>
          <a:p>
            <a:r>
              <a:rPr lang="ru-RU" sz="1300" b="1" dirty="0"/>
              <a:t>ТСПУ-0104Ех/HSK-M-</a:t>
            </a:r>
            <a:r>
              <a:rPr lang="ru-RU" sz="1300" b="1" dirty="0" err="1"/>
              <a:t>Ex,HSK</a:t>
            </a:r>
            <a:r>
              <a:rPr lang="ru-RU" sz="1300" b="1" dirty="0"/>
              <a:t>-M-</a:t>
            </a:r>
            <a:r>
              <a:rPr lang="ru-RU" sz="1300" b="1" dirty="0" err="1"/>
              <a:t>Ex</a:t>
            </a:r>
            <a:r>
              <a:rPr lang="ru-RU" sz="1300" b="1" dirty="0"/>
              <a:t>/ТС1388/5-Pt100(-50..+200)-5000мм-КММСЭ-кл.В-№3</a:t>
            </a:r>
            <a:endParaRPr lang="ru-RU" sz="1300" dirty="0"/>
          </a:p>
          <a:p>
            <a:r>
              <a:rPr lang="ru-RU" sz="1300" b="1" dirty="0"/>
              <a:t>ТСПУ-0104Ех/HSK-M-</a:t>
            </a:r>
            <a:r>
              <a:rPr lang="ru-RU" sz="1300" b="1" dirty="0" err="1"/>
              <a:t>Ex,HSK</a:t>
            </a:r>
            <a:r>
              <a:rPr lang="ru-RU" sz="1300" b="1" dirty="0"/>
              <a:t>-M-</a:t>
            </a:r>
            <a:r>
              <a:rPr lang="ru-RU" sz="1300" b="1" dirty="0" err="1"/>
              <a:t>Ex</a:t>
            </a:r>
            <a:r>
              <a:rPr lang="ru-RU" sz="1300" b="1" dirty="0"/>
              <a:t>/ТС1388/5-Pt100(-50..+200)-10000мм-КММСЭ-кл.В-№3</a:t>
            </a:r>
            <a:endParaRPr lang="ru-RU" sz="1300" dirty="0"/>
          </a:p>
          <a:p>
            <a:r>
              <a:rPr lang="ru-RU" sz="1300" b="1" dirty="0"/>
              <a:t>ТСПУ-0104Ех/HSK-M-Ex,КБ17/ТС1388/5-Pt100(-50..+200)-1500мм-КММСЭ-кл.В-№3</a:t>
            </a:r>
            <a:endParaRPr lang="ru-RU" sz="1300" dirty="0"/>
          </a:p>
          <a:p>
            <a:r>
              <a:rPr lang="ru-RU" sz="1300" b="1" dirty="0"/>
              <a:t>ТСПУ-0104Ех/HSK-M-Ex,КБ17/ТС1388/5-Pt100(-50..+200)-5000мм-КММСЭ-кл.В-№3</a:t>
            </a:r>
            <a:endParaRPr lang="ru-RU" sz="1300" dirty="0"/>
          </a:p>
          <a:p>
            <a:r>
              <a:rPr lang="ru-RU" sz="1300" b="1" dirty="0"/>
              <a:t>ТСПУ-0104Ех/HSK-M-Ex,КБ17/ТС1388/5-Pt100(-50..+200)-10000мм-КММСЭ-кл.В-№3</a:t>
            </a:r>
            <a:endParaRPr lang="ru-RU" sz="1300" dirty="0"/>
          </a:p>
          <a:p>
            <a:endParaRPr lang="ru-RU" sz="800" dirty="0"/>
          </a:p>
          <a:p>
            <a:r>
              <a:rPr lang="ru-RU" sz="1300" dirty="0"/>
              <a:t>Примечание</a:t>
            </a:r>
            <a:r>
              <a:rPr lang="ru-RU" sz="1300" dirty="0" smtClean="0"/>
              <a:t>:</a:t>
            </a:r>
          </a:p>
          <a:p>
            <a:endParaRPr lang="ru-RU" sz="800" dirty="0"/>
          </a:p>
          <a:p>
            <a:r>
              <a:rPr lang="ru-RU" sz="1300" dirty="0"/>
              <a:t>-кабельный ввод К13 для небронированного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6..13мм</a:t>
            </a:r>
          </a:p>
          <a:p>
            <a:r>
              <a:rPr lang="ru-RU" sz="1300" dirty="0" smtClean="0"/>
              <a:t>-</a:t>
            </a:r>
            <a:r>
              <a:rPr lang="ru-RU" sz="1300" dirty="0"/>
              <a:t>кабельный ввод КБ-17 для 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10..17мм</a:t>
            </a:r>
          </a:p>
          <a:p>
            <a:r>
              <a:rPr lang="ru-RU" sz="1300" dirty="0"/>
              <a:t>Типа </a:t>
            </a:r>
            <a:r>
              <a:rPr lang="ru-RU" sz="1300" dirty="0" err="1"/>
              <a:t>КВБбШвнг</a:t>
            </a:r>
            <a:r>
              <a:rPr lang="ru-RU" sz="1300" dirty="0"/>
              <a:t>-</a:t>
            </a:r>
            <a:r>
              <a:rPr lang="en-US" sz="1300" dirty="0"/>
              <a:t>LS 4</a:t>
            </a:r>
            <a:r>
              <a:rPr lang="ru-RU" sz="1300" dirty="0"/>
              <a:t>х1,5  (</a:t>
            </a:r>
            <a:r>
              <a:rPr lang="en-US" sz="1300" dirty="0"/>
              <a:t>Ø </a:t>
            </a:r>
            <a:r>
              <a:rPr lang="ru-RU" sz="1300" dirty="0"/>
              <a:t>13,4мм</a:t>
            </a:r>
            <a:r>
              <a:rPr lang="ru-RU" sz="1300" dirty="0" smtClean="0"/>
              <a:t>)</a:t>
            </a:r>
            <a:endParaRPr lang="ru-RU" sz="1300" dirty="0"/>
          </a:p>
        </p:txBody>
      </p:sp>
      <p:pic>
        <p:nvPicPr>
          <p:cNvPr id="100354" name="Picture 2" descr="D:\Проекты 2014\Advice\2013-14\Брошюра\Рис к брощюре\ТСПУ--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1835624"/>
            <a:ext cx="3414790" cy="298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8402" y="1116712"/>
            <a:ext cx="8382339" cy="3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marL="279121" indent="-279121" eaLnBrk="0" hangingPunct="0">
              <a:lnSpc>
                <a:spcPct val="120000"/>
              </a:lnSpc>
              <a:spcBef>
                <a:spcPct val="20000"/>
              </a:spcBef>
            </a:pPr>
            <a:r>
              <a:rPr lang="ru-RU" sz="1500" b="1" u="sng" dirty="0" err="1">
                <a:latin typeface="Calibri" pitchFamily="34" charset="0"/>
              </a:rPr>
              <a:t>Термопреобразователи</a:t>
            </a:r>
            <a:r>
              <a:rPr lang="ru-RU" sz="1500" b="1" u="sng" dirty="0">
                <a:latin typeface="Calibri" pitchFamily="34" charset="0"/>
              </a:rPr>
              <a:t> с унифицированным выходным сигналом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7412" name="Прямоугольник 10"/>
          <p:cNvSpPr>
            <a:spLocks noChangeArrowheads="1"/>
          </p:cNvSpPr>
          <p:nvPr/>
        </p:nvSpPr>
        <p:spPr bwMode="auto">
          <a:xfrm>
            <a:off x="3239433" y="1546638"/>
            <a:ext cx="5904567" cy="327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/>
          <a:p>
            <a:r>
              <a:rPr lang="ru-RU" sz="1300" dirty="0"/>
              <a:t>Измерение поверхности труб малых диаметров (</a:t>
            </a:r>
            <a:r>
              <a:rPr lang="ru-RU" sz="1300" dirty="0" err="1"/>
              <a:t>вых</a:t>
            </a:r>
            <a:r>
              <a:rPr lang="ru-RU" sz="1300" dirty="0"/>
              <a:t>. 4...20мА) (монтаж корпуса на стене, исп. «</a:t>
            </a:r>
            <a:r>
              <a:rPr lang="ru-RU" sz="1300" dirty="0" err="1"/>
              <a:t>Ех</a:t>
            </a:r>
            <a:r>
              <a:rPr lang="ru-RU" sz="1300" dirty="0"/>
              <a:t>»)</a:t>
            </a:r>
          </a:p>
          <a:p>
            <a:endParaRPr lang="ru-RU" sz="1300" b="1" dirty="0"/>
          </a:p>
          <a:p>
            <a:r>
              <a:rPr lang="ru-RU" sz="1300" b="1" dirty="0"/>
              <a:t>ТСПУ-0104Ехd-BP12Exd/К-13/Pt100(-50... +200)-</a:t>
            </a:r>
            <a:r>
              <a:rPr lang="ru-RU" sz="1300" b="1" dirty="0" err="1"/>
              <a:t>кл.В-ГП</a:t>
            </a:r>
            <a:endParaRPr lang="ru-RU" sz="1300" dirty="0"/>
          </a:p>
          <a:p>
            <a:r>
              <a:rPr lang="ru-RU" sz="1300" b="1" dirty="0"/>
              <a:t>ТСПУ-0104Ехd-BP12Exd/КБ-17/Pt100(-50... +200)-</a:t>
            </a:r>
            <a:r>
              <a:rPr lang="ru-RU" sz="1300" b="1" dirty="0" err="1"/>
              <a:t>кл.В-ГП</a:t>
            </a:r>
            <a:endParaRPr lang="ru-RU" sz="1300" dirty="0"/>
          </a:p>
          <a:p>
            <a:r>
              <a:rPr lang="ru-RU" sz="1300" b="1" dirty="0"/>
              <a:t> </a:t>
            </a:r>
            <a:endParaRPr lang="ru-RU" sz="1300" dirty="0"/>
          </a:p>
          <a:p>
            <a:endParaRPr lang="ru-RU" sz="1300" dirty="0"/>
          </a:p>
          <a:p>
            <a:r>
              <a:rPr lang="ru-RU" sz="1300" dirty="0"/>
              <a:t>Примечание:</a:t>
            </a:r>
          </a:p>
          <a:p>
            <a:r>
              <a:rPr lang="ru-RU" sz="1300" dirty="0"/>
              <a:t>-кабельный ввод К13 для небронированного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6..13мм</a:t>
            </a:r>
          </a:p>
          <a:p>
            <a:endParaRPr lang="ru-RU" sz="1300" dirty="0"/>
          </a:p>
          <a:p>
            <a:r>
              <a:rPr lang="ru-RU" sz="1300" dirty="0"/>
              <a:t>-кабельный ввод КБ-17 для 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10..17мм</a:t>
            </a:r>
          </a:p>
          <a:p>
            <a:r>
              <a:rPr lang="ru-RU" sz="1300" dirty="0"/>
              <a:t>Типа </a:t>
            </a:r>
            <a:r>
              <a:rPr lang="ru-RU" sz="1300" dirty="0" err="1"/>
              <a:t>КВБбШвнг</a:t>
            </a:r>
            <a:r>
              <a:rPr lang="ru-RU" sz="1300" dirty="0"/>
              <a:t>-</a:t>
            </a:r>
            <a:r>
              <a:rPr lang="en-US" sz="1300" dirty="0"/>
              <a:t>LS 4</a:t>
            </a:r>
            <a:r>
              <a:rPr lang="ru-RU" sz="1300" dirty="0"/>
              <a:t>х1,5  (</a:t>
            </a:r>
            <a:r>
              <a:rPr lang="en-US" sz="1300" dirty="0"/>
              <a:t>Ø </a:t>
            </a:r>
            <a:r>
              <a:rPr lang="ru-RU" sz="1300" dirty="0"/>
              <a:t>13,4мм)</a:t>
            </a:r>
            <a:endParaRPr lang="en-US" sz="1300" dirty="0"/>
          </a:p>
          <a:p>
            <a:endParaRPr lang="ru-RU" sz="1300" b="1" dirty="0"/>
          </a:p>
          <a:p>
            <a:endParaRPr lang="ru-RU" sz="1300" b="1" dirty="0"/>
          </a:p>
          <a:p>
            <a:r>
              <a:rPr lang="ru-RU" sz="1300" dirty="0"/>
              <a:t/>
            </a:r>
            <a:br>
              <a:rPr lang="ru-RU" sz="1300" dirty="0"/>
            </a:br>
            <a:endParaRPr lang="ru-RU" sz="1300" dirty="0"/>
          </a:p>
        </p:txBody>
      </p:sp>
      <p:pic>
        <p:nvPicPr>
          <p:cNvPr id="101378" name="Picture 2" descr="D:\Проекты 2014\Advice\2013-14\Брошюра\Рис к брощюре\ТСПУ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250">
            <a:off x="382766" y="1618601"/>
            <a:ext cx="2856667" cy="390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30806" y="1218879"/>
            <a:ext cx="4002451" cy="4357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sz="1300" b="1" u="sng" dirty="0"/>
              <a:t>Регулятор температуры РТ – 400 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Допустимая температура воздуха 0..+40градС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Электропитание 220В АС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Максимальная нагрузка </a:t>
            </a:r>
            <a:r>
              <a:rPr lang="en-US" dirty="0" smtClean="0"/>
              <a:t>6</a:t>
            </a:r>
            <a:r>
              <a:rPr lang="ru-RU" dirty="0" smtClean="0"/>
              <a:t>А 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Диапазон регулирования -</a:t>
            </a:r>
            <a:r>
              <a:rPr lang="en-US" dirty="0" smtClean="0"/>
              <a:t>6</a:t>
            </a:r>
            <a:r>
              <a:rPr lang="ru-RU" dirty="0" smtClean="0"/>
              <a:t>0..+</a:t>
            </a:r>
            <a:r>
              <a:rPr lang="en-US" dirty="0" smtClean="0"/>
              <a:t>500</a:t>
            </a:r>
            <a:r>
              <a:rPr lang="ru-RU" dirty="0" err="1" smtClean="0"/>
              <a:t>гр</a:t>
            </a:r>
            <a:r>
              <a:rPr lang="ru-RU" dirty="0" smtClean="0"/>
              <a:t> С</a:t>
            </a:r>
            <a:endParaRPr lang="en-US" dirty="0" smtClean="0"/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en-US" dirty="0" smtClean="0"/>
              <a:t>4</a:t>
            </a:r>
            <a:r>
              <a:rPr lang="ru-RU" dirty="0" smtClean="0"/>
              <a:t> канала управления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Датчик температуры –</a:t>
            </a:r>
            <a:r>
              <a:rPr lang="ru-RU" dirty="0" err="1" smtClean="0"/>
              <a:t>термосопротивление</a:t>
            </a:r>
            <a:r>
              <a:rPr lang="ru-RU" dirty="0" smtClean="0"/>
              <a:t> по </a:t>
            </a:r>
            <a:r>
              <a:rPr lang="ru-RU" dirty="0" err="1" smtClean="0"/>
              <a:t>трехпроводной</a:t>
            </a:r>
            <a:r>
              <a:rPr lang="ru-RU" dirty="0" smtClean="0"/>
              <a:t> схеме (</a:t>
            </a:r>
            <a:r>
              <a:rPr lang="en-US" dirty="0" smtClean="0"/>
              <a:t>Cu50, Cu100, Pt100)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Интерфейс связи </a:t>
            </a:r>
            <a:r>
              <a:rPr lang="en-US" dirty="0" smtClean="0"/>
              <a:t>RS485, </a:t>
            </a:r>
            <a:r>
              <a:rPr lang="en-US" dirty="0" err="1" smtClean="0"/>
              <a:t>ModBus</a:t>
            </a:r>
            <a:r>
              <a:rPr lang="en-US" dirty="0" smtClean="0"/>
              <a:t>, 9600 </a:t>
            </a:r>
            <a:r>
              <a:rPr lang="ru-RU" dirty="0" smtClean="0"/>
              <a:t>бит/сек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Максимальная удаленность датчиков 100м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endParaRPr lang="ru-RU" b="1" dirty="0" smtClean="0"/>
          </a:p>
          <a:p>
            <a:pPr marL="279121" indent="-279121">
              <a:lnSpc>
                <a:spcPct val="310000"/>
              </a:lnSpc>
              <a:spcBef>
                <a:spcPct val="20000"/>
              </a:spcBef>
            </a:pPr>
            <a:endParaRPr lang="ru-RU" b="1" u="sng" dirty="0" smtClean="0"/>
          </a:p>
          <a:p>
            <a:pPr marL="279121" indent="-279121">
              <a:lnSpc>
                <a:spcPct val="310000"/>
              </a:lnSpc>
              <a:spcBef>
                <a:spcPct val="20000"/>
              </a:spcBef>
            </a:pPr>
            <a:endParaRPr lang="en-US" b="1" u="sng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>
          <a:xfrm>
            <a:off x="168353" y="225090"/>
            <a:ext cx="4157227" cy="413371"/>
          </a:xfrm>
          <a:noFill/>
          <a:ln/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</a:rPr>
              <a:t>Терморегуляторы ООО «ССТ»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4358166" y="1217463"/>
            <a:ext cx="4559102" cy="43351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052" y="3655363"/>
            <a:ext cx="4268557" cy="184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691" y="1261287"/>
            <a:ext cx="2925536" cy="2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Терморегуляторы ССТ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66600" y="1043338"/>
            <a:ext cx="4327802" cy="4524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r>
              <a:rPr lang="ru-RU" b="1" u="sng" dirty="0" smtClean="0"/>
              <a:t>Регулятор температуры РТ </a:t>
            </a:r>
            <a:r>
              <a:rPr lang="ru-RU" b="1" u="sng" dirty="0"/>
              <a:t>– 410 (аналог </a:t>
            </a:r>
            <a:r>
              <a:rPr lang="en-US" b="1" u="sng" dirty="0" err="1"/>
              <a:t>Pstab</a:t>
            </a:r>
            <a:r>
              <a:rPr lang="ru-RU" b="1" u="sng" dirty="0" smtClean="0"/>
              <a:t>)</a:t>
            </a:r>
            <a:endParaRPr lang="en-US" b="1" u="sng" dirty="0"/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Допустимая температура воздуха +5..+40градС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Электропитание 230В АС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Максимальная нагрузка 1</a:t>
            </a:r>
            <a:r>
              <a:rPr lang="en-US" dirty="0" smtClean="0"/>
              <a:t>6</a:t>
            </a:r>
            <a:r>
              <a:rPr lang="ru-RU" dirty="0" smtClean="0"/>
              <a:t>А 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Диапазон регулирования -200..+11</a:t>
            </a:r>
            <a:r>
              <a:rPr lang="en-US" dirty="0" smtClean="0"/>
              <a:t>00</a:t>
            </a:r>
            <a:r>
              <a:rPr lang="ru-RU" dirty="0" err="1" smtClean="0"/>
              <a:t>гр</a:t>
            </a:r>
            <a:r>
              <a:rPr lang="ru-RU" dirty="0" smtClean="0"/>
              <a:t> С</a:t>
            </a:r>
            <a:endParaRPr lang="en-US" dirty="0" smtClean="0"/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2 канала управления: К1-канал измерения температуры воздуха, К2- канал измерения температуры поверхности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Датчик температуры –</a:t>
            </a:r>
            <a:r>
              <a:rPr lang="ru-RU" dirty="0" err="1" smtClean="0"/>
              <a:t>термосопротивление</a:t>
            </a:r>
            <a:r>
              <a:rPr lang="ru-RU" dirty="0" smtClean="0"/>
              <a:t> по </a:t>
            </a:r>
            <a:r>
              <a:rPr lang="ru-RU" dirty="0" err="1" smtClean="0"/>
              <a:t>трехпроводной</a:t>
            </a:r>
            <a:r>
              <a:rPr lang="ru-RU" dirty="0" smtClean="0"/>
              <a:t> схеме (</a:t>
            </a:r>
            <a:r>
              <a:rPr lang="en-US" dirty="0" smtClean="0"/>
              <a:t>Cu50, Cu100, Pt100)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Максимальная удаленность датчиков 100м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/>
              <a:t>Аналоговый выход 0..10В</a:t>
            </a:r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/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/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4954189" y="1058910"/>
            <a:ext cx="3634519" cy="4477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933" y="3853667"/>
            <a:ext cx="3315464" cy="16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591" y="4248469"/>
            <a:ext cx="2985668" cy="121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Терморегуляторы ССТ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2" name="Picture 2" descr="D:\Проекты 2014\Advice\2013-14\Брошюра\Рис к брощюре\PT_4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84" y="1085608"/>
            <a:ext cx="2639161" cy="276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66600" y="1043338"/>
            <a:ext cx="4327802" cy="4524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Регулятор температуры РТ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420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</a:rPr>
              <a:t>(аналог </a:t>
            </a: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РТ400)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Допустимая температура воздуха +5..+40градС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Электропитание 230В АС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Максимальная нагрузка 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 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Диапазон регулирования -200..+11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00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гр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С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 канала управления 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Метод управления- двухпозиционный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Датчик температуры –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термосопротивление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по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трехпроводной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схеме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Cu50, Cu100, Pt100)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Максимальная удаленность датчиков 100м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Аналоговый выход 0..10В</a:t>
            </a:r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>
              <a:solidFill>
                <a:schemeClr val="accent6">
                  <a:lumMod val="75000"/>
                </a:schemeClr>
              </a:solidFill>
            </a:endParaRPr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>
              <a:solidFill>
                <a:schemeClr val="accent6">
                  <a:lumMod val="75000"/>
                </a:schemeClr>
              </a:solidFill>
            </a:endParaRPr>
          </a:p>
          <a:p>
            <a:pPr marL="279121" indent="-279121">
              <a:spcBef>
                <a:spcPct val="20000"/>
              </a:spcBef>
              <a:buFontTx/>
              <a:buChar char="•"/>
            </a:pPr>
            <a:endParaRPr lang="ru-RU" sz="1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4954189" y="1058910"/>
            <a:ext cx="3634519" cy="4477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665" y="3834112"/>
            <a:ext cx="3209564" cy="166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Терморегуляторы ССТ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7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D:\Проекты 2014\Advice\2013-14\Брошюра\Рис к брощюре\PT_4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72" y="1067798"/>
            <a:ext cx="2689703" cy="28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66600" y="1043338"/>
            <a:ext cx="4335948" cy="4190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endParaRPr lang="en-US" sz="1300" dirty="0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4954189" y="1058910"/>
            <a:ext cx="3634519" cy="4174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7936" y="1103706"/>
            <a:ext cx="4343107" cy="2330908"/>
          </a:xfrm>
          <a:prstGeom prst="rect">
            <a:avLst/>
          </a:prstGeom>
        </p:spPr>
        <p:txBody>
          <a:bodyPr wrap="square" lIns="74432" tIns="37216" rIns="74432" bIns="37216">
            <a:spAutoFit/>
          </a:bodyPr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r>
              <a:rPr lang="ru-RU" b="1" u="sng" dirty="0" smtClean="0"/>
              <a:t>Регулятор температуры 2ТРМ1 ОВЕН</a:t>
            </a:r>
            <a:endParaRPr lang="en-US" b="1" u="sng" dirty="0" smtClean="0"/>
          </a:p>
          <a:p>
            <a:r>
              <a:rPr lang="ru-RU" dirty="0" smtClean="0"/>
              <a:t>ДВА УНИВЕРСАЛЬНЫХ ВХОДА </a:t>
            </a:r>
          </a:p>
          <a:p>
            <a:r>
              <a:rPr lang="ru-RU" dirty="0" smtClean="0"/>
              <a:t>ДВА КАНАЛА РЕГУЛИРОВАНИЯ ИЛИ РЕГИСТРАЦИИ входной величины: </a:t>
            </a:r>
            <a:br>
              <a:rPr lang="ru-RU" dirty="0" smtClean="0"/>
            </a:br>
            <a:r>
              <a:rPr lang="ru-RU" dirty="0" smtClean="0"/>
              <a:t>– двухпозиционное регулирование;</a:t>
            </a:r>
            <a:br>
              <a:rPr lang="ru-RU" dirty="0" smtClean="0"/>
            </a:br>
            <a:r>
              <a:rPr lang="ru-RU" dirty="0" smtClean="0"/>
              <a:t>– аналоговое </a:t>
            </a:r>
            <a:r>
              <a:rPr lang="ru-RU" dirty="0" err="1" smtClean="0"/>
              <a:t>П-регулирование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– регистрация на токовом выходе 4...20 </a:t>
            </a:r>
            <a:r>
              <a:rPr lang="ru-RU" dirty="0" err="1" smtClean="0"/>
              <a:t>Ма</a:t>
            </a:r>
            <a:r>
              <a:rPr lang="ru-RU" dirty="0" smtClean="0"/>
              <a:t>.) </a:t>
            </a:r>
          </a:p>
          <a:p>
            <a:r>
              <a:rPr lang="ru-RU" dirty="0" smtClean="0"/>
              <a:t>ИМПУЛЬСНЫЙ ИСТОЧНИК ПИТАНИЯ 90...245 В 47...63 Гц ВСТРОЕННЫЙ ИСТОЧНИК ПИТАНИЯ 24В для активных датчиков, выходных аналоговых устройств (ЦАП) и др. во всех модификациях прибора</a:t>
            </a:r>
          </a:p>
          <a:p>
            <a:pPr marL="279121" indent="-279121">
              <a:lnSpc>
                <a:spcPct val="150000"/>
              </a:lnSpc>
              <a:spcBef>
                <a:spcPct val="20000"/>
              </a:spcBef>
            </a:pPr>
            <a:endParaRPr lang="ru-RU" b="1" dirty="0" smtClean="0"/>
          </a:p>
        </p:txBody>
      </p:sp>
      <p:pic>
        <p:nvPicPr>
          <p:cNvPr id="11366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0738" y="1672793"/>
            <a:ext cx="3221831" cy="2947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Терморегулятор ОВЕН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66599" y="1109957"/>
            <a:ext cx="8673378" cy="43147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endParaRPr lang="en-US" sz="13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936" y="1133323"/>
            <a:ext cx="4569963" cy="4580398"/>
          </a:xfrm>
          <a:prstGeom prst="rect">
            <a:avLst/>
          </a:prstGeom>
        </p:spPr>
        <p:txBody>
          <a:bodyPr lIns="74432" tIns="37216" rIns="74432" bIns="37216">
            <a:spAutoFit/>
          </a:bodyPr>
          <a:lstStyle/>
          <a:p>
            <a:pPr marL="279121" indent="-279121">
              <a:lnSpc>
                <a:spcPct val="170000"/>
              </a:lnSpc>
              <a:spcBef>
                <a:spcPct val="20000"/>
              </a:spcBef>
            </a:pPr>
            <a:r>
              <a:rPr lang="ru-RU" b="1" u="sng" dirty="0" smtClean="0"/>
              <a:t>Регулятор температуры ТРМ138В</a:t>
            </a:r>
            <a:endParaRPr lang="en-US" b="1" u="sng" dirty="0" smtClean="0"/>
          </a:p>
          <a:p>
            <a:r>
              <a:rPr lang="ru-RU" dirty="0" smtClean="0"/>
              <a:t>ВОСЕМЬ УНИВЕРСАЛЬНЫХ ВХОДОВ для подключения от 1 до 8 датчиков разного типа в любых комбинациях, что позволяет одновременно измерять и контролировать несколько различных физических величин (температуру, влажность, давление и др.)</a:t>
            </a:r>
          </a:p>
          <a:p>
            <a:r>
              <a:rPr lang="ru-RU" dirty="0" smtClean="0"/>
              <a:t>ВСТРОЕННЫЙ БАРЬЕР ИСКРОЗАЩИТЫ для линий связи прибора с датчиками (маркировка </a:t>
            </a:r>
            <a:r>
              <a:rPr lang="ru-RU" dirty="0" err="1" smtClean="0"/>
              <a:t>взрывозащиты</a:t>
            </a:r>
            <a:r>
              <a:rPr lang="ru-RU" dirty="0" smtClean="0"/>
              <a:t> [</a:t>
            </a:r>
            <a:r>
              <a:rPr lang="ru-RU" dirty="0" err="1" smtClean="0"/>
              <a:t>Exia</a:t>
            </a:r>
            <a:r>
              <a:rPr lang="ru-RU" dirty="0" smtClean="0"/>
              <a:t>]IIC)</a:t>
            </a:r>
          </a:p>
          <a:p>
            <a:r>
              <a:rPr lang="ru-RU" dirty="0" smtClean="0"/>
              <a:t>ВЫЧИСЛЕНИЕ ДОПОЛНИТЕЛЬНЫХ ВЕЛИЧИН: </a:t>
            </a:r>
            <a:br>
              <a:rPr lang="ru-RU" dirty="0" smtClean="0"/>
            </a:br>
            <a:r>
              <a:rPr lang="ru-RU" dirty="0" smtClean="0"/>
              <a:t>– средних значений от 2 до 8 измеренных величин; </a:t>
            </a:r>
            <a:br>
              <a:rPr lang="ru-RU" dirty="0" smtClean="0"/>
            </a:br>
            <a:r>
              <a:rPr lang="ru-RU" dirty="0" smtClean="0"/>
              <a:t>– разностей измеренных величин; </a:t>
            </a:r>
            <a:br>
              <a:rPr lang="ru-RU" dirty="0" smtClean="0"/>
            </a:br>
            <a:r>
              <a:rPr lang="ru-RU" dirty="0" smtClean="0"/>
              <a:t>– скорости изменения измеряемой величины.</a:t>
            </a:r>
          </a:p>
          <a:p>
            <a:r>
              <a:rPr lang="ru-RU" dirty="0" smtClean="0"/>
              <a:t>ДО ВОСЬМИ КАНАЛОВ РЕГУЛИРОВАНИЯ по двухпозиционному закону или регистрации на токовом выходе 4...20 мА</a:t>
            </a:r>
          </a:p>
          <a:p>
            <a:r>
              <a:rPr lang="ru-RU" dirty="0" smtClean="0"/>
              <a:t>ВОСЕМЬ ВСТРОЕННЫХ ВЫХОДНЫХ УСТРОЙСТВ различных типов в выбранной пользователем комбинации</a:t>
            </a:r>
          </a:p>
          <a:p>
            <a:r>
              <a:rPr lang="ru-RU" dirty="0" smtClean="0"/>
              <a:t>ВОЗМОЖНОСТЬ РАБОТЫ В КАЧЕСТВЕ ВОСЬМИКАНАЛЬНОГО АКТИВНОГО БАРЬЕРА ИСКРОЗАЩИТЫ в модификации с токовыми выходами</a:t>
            </a:r>
          </a:p>
          <a:p>
            <a:r>
              <a:rPr lang="ru-RU" dirty="0" smtClean="0"/>
              <a:t>РЕЖИМ РУЧНОГО УПРАВЛЕНИЯ выходными устройствами</a:t>
            </a:r>
          </a:p>
          <a:p>
            <a:r>
              <a:rPr lang="ru-RU" dirty="0" smtClean="0"/>
              <a:t>КОНФИГУРИРОВАНИЕ функциональной схемы и установка параметров на ПК или кнопками на лицевой панели прибора</a:t>
            </a:r>
          </a:p>
          <a:p>
            <a:r>
              <a:rPr lang="ru-RU" dirty="0" smtClean="0"/>
              <a:t>НАБОР СТАНДАРТНЫХ КОНФИГУРАЦИЙ</a:t>
            </a:r>
          </a:p>
          <a:p>
            <a:r>
              <a:rPr lang="ru-RU" dirty="0" smtClean="0"/>
              <a:t>ВСТРОЕННЫЙ ИНТЕРФЕЙС RS-485 (протокол ОВЕН)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b="1" dirty="0" smtClean="0"/>
          </a:p>
        </p:txBody>
      </p:sp>
      <p:pic>
        <p:nvPicPr>
          <p:cNvPr id="8" name="Рисунок 7" descr="1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1267" y="1675558"/>
            <a:ext cx="3967797" cy="31559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Терморегулятор 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</a:rPr>
              <a:t>Элемер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624535" y="1806377"/>
            <a:ext cx="7919369" cy="2534022"/>
            <a:chOff x="460" y="1276"/>
            <a:chExt cx="5833" cy="1790"/>
          </a:xfrm>
        </p:grpSpPr>
        <p:sp>
          <p:nvSpPr>
            <p:cNvPr id="37900" name="AutoShape 12"/>
            <p:cNvSpPr>
              <a:spLocks noChangeArrowheads="1"/>
            </p:cNvSpPr>
            <p:nvPr/>
          </p:nvSpPr>
          <p:spPr bwMode="gray">
            <a:xfrm>
              <a:off x="460" y="1498"/>
              <a:ext cx="1363" cy="1003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1" name="AutoShape 13"/>
            <p:cNvSpPr>
              <a:spLocks noChangeArrowheads="1"/>
            </p:cNvSpPr>
            <p:nvPr/>
          </p:nvSpPr>
          <p:spPr bwMode="gray">
            <a:xfrm>
              <a:off x="481" y="1503"/>
              <a:ext cx="1322" cy="961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2" name="AutoShape 14"/>
            <p:cNvSpPr>
              <a:spLocks noChangeArrowheads="1"/>
            </p:cNvSpPr>
            <p:nvPr/>
          </p:nvSpPr>
          <p:spPr bwMode="gray">
            <a:xfrm>
              <a:off x="492" y="2027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3" name="AutoShape 15"/>
            <p:cNvSpPr>
              <a:spLocks noChangeArrowheads="1"/>
            </p:cNvSpPr>
            <p:nvPr/>
          </p:nvSpPr>
          <p:spPr bwMode="gray">
            <a:xfrm>
              <a:off x="492" y="1517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4" name="AutoShape 16"/>
            <p:cNvSpPr>
              <a:spLocks noChangeArrowheads="1"/>
            </p:cNvSpPr>
            <p:nvPr/>
          </p:nvSpPr>
          <p:spPr bwMode="gray">
            <a:xfrm>
              <a:off x="464" y="2495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5" name="AutoShape 17"/>
            <p:cNvSpPr>
              <a:spLocks noChangeArrowheads="1"/>
            </p:cNvSpPr>
            <p:nvPr/>
          </p:nvSpPr>
          <p:spPr bwMode="gray">
            <a:xfrm>
              <a:off x="492" y="2510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929" y="1290"/>
              <a:ext cx="405" cy="410"/>
              <a:chOff x="1289" y="558"/>
              <a:chExt cx="668" cy="676"/>
            </a:xfrm>
          </p:grpSpPr>
          <p:sp>
            <p:nvSpPr>
              <p:cNvPr id="37907" name="Oval 19"/>
              <p:cNvSpPr>
                <a:spLocks noChangeArrowheads="1"/>
              </p:cNvSpPr>
              <p:nvPr/>
            </p:nvSpPr>
            <p:spPr bwMode="gray">
              <a:xfrm>
                <a:off x="1289" y="558"/>
                <a:ext cx="668" cy="42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7908" name="Oval 2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09" name="Oval 2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10" name="Oval 2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11" name="Oval 2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37912" name="Text Box 24"/>
            <p:cNvSpPr txBox="1">
              <a:spLocks noChangeArrowheads="1"/>
            </p:cNvSpPr>
            <p:nvPr/>
          </p:nvSpPr>
          <p:spPr bwMode="gray">
            <a:xfrm>
              <a:off x="1007" y="1362"/>
              <a:ext cx="241" cy="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7913" name="Text Box 25"/>
            <p:cNvSpPr txBox="1">
              <a:spLocks noChangeArrowheads="1"/>
            </p:cNvSpPr>
            <p:nvPr/>
          </p:nvSpPr>
          <p:spPr bwMode="gray">
            <a:xfrm>
              <a:off x="508" y="1784"/>
              <a:ext cx="1296" cy="4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300"/>
                <a:t>Неинформативная система сигнализации</a:t>
              </a:r>
              <a:endParaRPr lang="en-US" sz="1300"/>
            </a:p>
          </p:txBody>
        </p:sp>
        <p:sp>
          <p:nvSpPr>
            <p:cNvPr id="37914" name="AutoShape 26"/>
            <p:cNvSpPr>
              <a:spLocks noChangeArrowheads="1"/>
            </p:cNvSpPr>
            <p:nvPr/>
          </p:nvSpPr>
          <p:spPr bwMode="gray">
            <a:xfrm>
              <a:off x="1948" y="1498"/>
              <a:ext cx="1363" cy="101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6AF35"/>
                </a:gs>
                <a:gs pos="100000">
                  <a:srgbClr val="588D3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15" name="AutoShape 27"/>
            <p:cNvSpPr>
              <a:spLocks noChangeArrowheads="1"/>
            </p:cNvSpPr>
            <p:nvPr/>
          </p:nvSpPr>
          <p:spPr bwMode="gray">
            <a:xfrm>
              <a:off x="1969" y="1503"/>
              <a:ext cx="1322" cy="984"/>
            </a:xfrm>
            <a:prstGeom prst="roundRect">
              <a:avLst>
                <a:gd name="adj" fmla="val 16667"/>
              </a:avLst>
            </a:prstGeom>
            <a:solidFill>
              <a:srgbClr val="99D84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16" name="AutoShape 28"/>
            <p:cNvSpPr>
              <a:spLocks noChangeArrowheads="1"/>
            </p:cNvSpPr>
            <p:nvPr/>
          </p:nvSpPr>
          <p:spPr bwMode="gray">
            <a:xfrm>
              <a:off x="1980" y="2027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/>
                </a:gs>
                <a:gs pos="100000">
                  <a:srgbClr val="99D844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17" name="AutoShape 29"/>
            <p:cNvSpPr>
              <a:spLocks noChangeArrowheads="1"/>
            </p:cNvSpPr>
            <p:nvPr/>
          </p:nvSpPr>
          <p:spPr bwMode="gray">
            <a:xfrm>
              <a:off x="1980" y="1517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>
                    <a:gamma/>
                    <a:tint val="33333"/>
                    <a:invGamma/>
                  </a:srgbClr>
                </a:gs>
                <a:gs pos="100000">
                  <a:srgbClr val="99D84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18" name="Oval 30"/>
            <p:cNvSpPr>
              <a:spLocks noChangeArrowheads="1"/>
            </p:cNvSpPr>
            <p:nvPr/>
          </p:nvSpPr>
          <p:spPr bwMode="gray">
            <a:xfrm>
              <a:off x="2417" y="1290"/>
              <a:ext cx="405" cy="26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7919" name="Oval 31"/>
            <p:cNvSpPr>
              <a:spLocks noChangeArrowheads="1"/>
            </p:cNvSpPr>
            <p:nvPr/>
          </p:nvSpPr>
          <p:spPr bwMode="gray">
            <a:xfrm>
              <a:off x="2421" y="1307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7920" name="Oval 32"/>
            <p:cNvSpPr>
              <a:spLocks noChangeArrowheads="1"/>
            </p:cNvSpPr>
            <p:nvPr/>
          </p:nvSpPr>
          <p:spPr bwMode="gray">
            <a:xfrm>
              <a:off x="2426" y="1309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7921" name="Oval 33"/>
            <p:cNvSpPr>
              <a:spLocks noChangeArrowheads="1"/>
            </p:cNvSpPr>
            <p:nvPr/>
          </p:nvSpPr>
          <p:spPr bwMode="gray">
            <a:xfrm>
              <a:off x="2430" y="1313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7922" name="Oval 34"/>
            <p:cNvSpPr>
              <a:spLocks noChangeArrowheads="1"/>
            </p:cNvSpPr>
            <p:nvPr/>
          </p:nvSpPr>
          <p:spPr bwMode="gray">
            <a:xfrm>
              <a:off x="2452" y="1323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7923" name="Text Box 35"/>
            <p:cNvSpPr txBox="1">
              <a:spLocks noChangeArrowheads="1"/>
            </p:cNvSpPr>
            <p:nvPr/>
          </p:nvSpPr>
          <p:spPr bwMode="gray">
            <a:xfrm>
              <a:off x="2495" y="1362"/>
              <a:ext cx="241" cy="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7924" name="Text Box 36"/>
            <p:cNvSpPr txBox="1">
              <a:spLocks noChangeArrowheads="1"/>
            </p:cNvSpPr>
            <p:nvPr/>
          </p:nvSpPr>
          <p:spPr bwMode="gray">
            <a:xfrm>
              <a:off x="1996" y="1784"/>
              <a:ext cx="1296" cy="3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500" dirty="0"/>
                <a:t>Отсутствие</a:t>
              </a:r>
              <a:r>
                <a:rPr lang="ru-RU" dirty="0"/>
                <a:t> </a:t>
              </a:r>
              <a:r>
                <a:rPr lang="ru-RU" sz="1500" dirty="0"/>
                <a:t>диспетчеризации</a:t>
              </a:r>
              <a:endParaRPr lang="en-US" dirty="0"/>
            </a:p>
          </p:txBody>
        </p:sp>
        <p:sp>
          <p:nvSpPr>
            <p:cNvPr id="37925" name="AutoShape 37"/>
            <p:cNvSpPr>
              <a:spLocks noChangeArrowheads="1"/>
            </p:cNvSpPr>
            <p:nvPr/>
          </p:nvSpPr>
          <p:spPr bwMode="gray">
            <a:xfrm>
              <a:off x="1956" y="2502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gray">
            <a:xfrm>
              <a:off x="1984" y="2517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27" name="AutoShape 39"/>
            <p:cNvSpPr>
              <a:spLocks noChangeArrowheads="1"/>
            </p:cNvSpPr>
            <p:nvPr/>
          </p:nvSpPr>
          <p:spPr bwMode="gray">
            <a:xfrm>
              <a:off x="3435" y="1498"/>
              <a:ext cx="1363" cy="1019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C16237"/>
                </a:gs>
                <a:gs pos="100000">
                  <a:srgbClr val="AB4E4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28" name="AutoShape 40"/>
            <p:cNvSpPr>
              <a:spLocks noChangeArrowheads="1"/>
            </p:cNvSpPr>
            <p:nvPr/>
          </p:nvSpPr>
          <p:spPr bwMode="gray">
            <a:xfrm>
              <a:off x="3456" y="1503"/>
              <a:ext cx="1322" cy="993"/>
            </a:xfrm>
            <a:prstGeom prst="roundRect">
              <a:avLst>
                <a:gd name="adj" fmla="val 16667"/>
              </a:avLst>
            </a:prstGeom>
            <a:solidFill>
              <a:srgbClr val="E98B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29" name="AutoShape 41"/>
            <p:cNvSpPr>
              <a:spLocks noChangeArrowheads="1"/>
            </p:cNvSpPr>
            <p:nvPr/>
          </p:nvSpPr>
          <p:spPr bwMode="gray">
            <a:xfrm>
              <a:off x="3467" y="203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/>
                </a:gs>
                <a:gs pos="100000">
                  <a:srgbClr val="E98B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30" name="AutoShape 42"/>
            <p:cNvSpPr>
              <a:spLocks noChangeArrowheads="1"/>
            </p:cNvSpPr>
            <p:nvPr/>
          </p:nvSpPr>
          <p:spPr bwMode="gray">
            <a:xfrm>
              <a:off x="3467" y="1517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>
                    <a:gamma/>
                    <a:tint val="33333"/>
                    <a:invGamma/>
                  </a:srgbClr>
                </a:gs>
                <a:gs pos="100000">
                  <a:srgbClr val="E98B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3904" y="1290"/>
              <a:ext cx="405" cy="410"/>
              <a:chOff x="1289" y="558"/>
              <a:chExt cx="668" cy="676"/>
            </a:xfrm>
          </p:grpSpPr>
          <p:sp>
            <p:nvSpPr>
              <p:cNvPr id="37932" name="Oval 44"/>
              <p:cNvSpPr>
                <a:spLocks noChangeArrowheads="1"/>
              </p:cNvSpPr>
              <p:nvPr/>
            </p:nvSpPr>
            <p:spPr bwMode="gray">
              <a:xfrm>
                <a:off x="1289" y="558"/>
                <a:ext cx="668" cy="42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7933" name="Oval 45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34" name="Oval 46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35" name="Oval 47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36" name="Oval 48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37937" name="Text Box 49"/>
            <p:cNvSpPr txBox="1">
              <a:spLocks noChangeArrowheads="1"/>
            </p:cNvSpPr>
            <p:nvPr/>
          </p:nvSpPr>
          <p:spPr bwMode="gray">
            <a:xfrm>
              <a:off x="3982" y="1362"/>
              <a:ext cx="241" cy="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7938" name="Text Box 50"/>
            <p:cNvSpPr txBox="1">
              <a:spLocks noChangeArrowheads="1"/>
            </p:cNvSpPr>
            <p:nvPr/>
          </p:nvSpPr>
          <p:spPr bwMode="gray">
            <a:xfrm>
              <a:off x="3483" y="1784"/>
              <a:ext cx="1296" cy="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1500" dirty="0"/>
                <a:t>Сложность в построении визуализации</a:t>
              </a:r>
              <a:endParaRPr lang="en-US" sz="1500" dirty="0"/>
            </a:p>
          </p:txBody>
        </p:sp>
        <p:sp>
          <p:nvSpPr>
            <p:cNvPr id="37939" name="AutoShape 51"/>
            <p:cNvSpPr>
              <a:spLocks noChangeArrowheads="1"/>
            </p:cNvSpPr>
            <p:nvPr/>
          </p:nvSpPr>
          <p:spPr bwMode="gray">
            <a:xfrm>
              <a:off x="3431" y="2514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0" name="AutoShape 52"/>
            <p:cNvSpPr>
              <a:spLocks noChangeArrowheads="1"/>
            </p:cNvSpPr>
            <p:nvPr/>
          </p:nvSpPr>
          <p:spPr bwMode="gray">
            <a:xfrm>
              <a:off x="3459" y="252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1" name="AutoShape 53"/>
            <p:cNvSpPr>
              <a:spLocks noChangeArrowheads="1"/>
            </p:cNvSpPr>
            <p:nvPr/>
          </p:nvSpPr>
          <p:spPr bwMode="gray">
            <a:xfrm>
              <a:off x="4930" y="1484"/>
              <a:ext cx="1363" cy="1042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2" name="AutoShape 54"/>
            <p:cNvSpPr>
              <a:spLocks noChangeArrowheads="1"/>
            </p:cNvSpPr>
            <p:nvPr/>
          </p:nvSpPr>
          <p:spPr bwMode="gray">
            <a:xfrm>
              <a:off x="4951" y="1489"/>
              <a:ext cx="1322" cy="1008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3" name="AutoShape 55"/>
            <p:cNvSpPr>
              <a:spLocks noChangeArrowheads="1"/>
            </p:cNvSpPr>
            <p:nvPr/>
          </p:nvSpPr>
          <p:spPr bwMode="gray">
            <a:xfrm>
              <a:off x="4962" y="2021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4" name="AutoShape 56"/>
            <p:cNvSpPr>
              <a:spLocks noChangeArrowheads="1"/>
            </p:cNvSpPr>
            <p:nvPr/>
          </p:nvSpPr>
          <p:spPr bwMode="gray">
            <a:xfrm>
              <a:off x="4962" y="1503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5399" y="1276"/>
              <a:ext cx="405" cy="410"/>
              <a:chOff x="1289" y="558"/>
              <a:chExt cx="668" cy="676"/>
            </a:xfrm>
          </p:grpSpPr>
          <p:sp>
            <p:nvSpPr>
              <p:cNvPr id="37946" name="Oval 58"/>
              <p:cNvSpPr>
                <a:spLocks noChangeArrowheads="1"/>
              </p:cNvSpPr>
              <p:nvPr/>
            </p:nvSpPr>
            <p:spPr bwMode="gray">
              <a:xfrm>
                <a:off x="1289" y="558"/>
                <a:ext cx="668" cy="42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7947" name="Oval 5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48" name="Oval 6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49" name="Oval 6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7950" name="Oval 6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37951" name="Text Box 63"/>
            <p:cNvSpPr txBox="1">
              <a:spLocks noChangeArrowheads="1"/>
            </p:cNvSpPr>
            <p:nvPr/>
          </p:nvSpPr>
          <p:spPr bwMode="gray">
            <a:xfrm>
              <a:off x="5477" y="1348"/>
              <a:ext cx="241" cy="2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>
                  <a:solidFill>
                    <a:srgbClr val="000000"/>
                  </a:solidFill>
                </a:rPr>
                <a:t>4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7952" name="Text Box 64"/>
            <p:cNvSpPr txBox="1">
              <a:spLocks noChangeArrowheads="1"/>
            </p:cNvSpPr>
            <p:nvPr/>
          </p:nvSpPr>
          <p:spPr bwMode="gray">
            <a:xfrm>
              <a:off x="4978" y="1770"/>
              <a:ext cx="1296" cy="3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  <a:buFont typeface="Arial" charset="0"/>
                <a:buNone/>
              </a:pPr>
              <a:r>
                <a:rPr lang="ru-RU" sz="1500" dirty="0"/>
                <a:t>Отсутствие архивирования</a:t>
              </a:r>
              <a:endParaRPr lang="en-US" sz="1500" dirty="0">
                <a:solidFill>
                  <a:srgbClr val="000000"/>
                </a:solidFill>
              </a:endParaRPr>
            </a:p>
          </p:txBody>
        </p:sp>
        <p:sp>
          <p:nvSpPr>
            <p:cNvPr id="37953" name="AutoShape 65"/>
            <p:cNvSpPr>
              <a:spLocks noChangeArrowheads="1"/>
            </p:cNvSpPr>
            <p:nvPr/>
          </p:nvSpPr>
          <p:spPr bwMode="ltGray">
            <a:xfrm>
              <a:off x="4926" y="2518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chemeClr val="bg1">
                    <a:gamma/>
                    <a:shade val="75686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4" name="AutoShape 66"/>
            <p:cNvSpPr>
              <a:spLocks noChangeArrowheads="1"/>
            </p:cNvSpPr>
            <p:nvPr/>
          </p:nvSpPr>
          <p:spPr bwMode="gray">
            <a:xfrm>
              <a:off x="4944" y="2541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" name="Прямоугольник 59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Недостатки системы управления на основе терморегуляторов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6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21" y="663164"/>
            <a:ext cx="8347598" cy="421155"/>
          </a:xfrm>
        </p:spPr>
        <p:txBody>
          <a:bodyPr/>
          <a:lstStyle/>
          <a:p>
            <a:pPr eaLnBrk="1" hangingPunct="1"/>
            <a:r>
              <a:rPr lang="ru-RU" sz="1400" b="1" kern="1200" dirty="0" smtClean="0">
                <a:solidFill>
                  <a:schemeClr val="accent6">
                    <a:lumMod val="75000"/>
                  </a:schemeClr>
                </a:solidFill>
              </a:rPr>
              <a:t>Задачи системы управления электрообогревом </a:t>
            </a:r>
            <a:endParaRPr lang="ru-RU" sz="1400" b="1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968222" y="1620857"/>
          <a:ext cx="7159260" cy="3217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484" y="958778"/>
            <a:ext cx="8200409" cy="421155"/>
          </a:xfrm>
        </p:spPr>
        <p:txBody>
          <a:bodyPr/>
          <a:lstStyle/>
          <a:p>
            <a:pPr algn="l" eaLnBrk="1" hangingPunct="1"/>
            <a:r>
              <a:rPr lang="ru-RU" sz="1500" b="1" dirty="0" smtClean="0">
                <a:solidFill>
                  <a:schemeClr val="tx1"/>
                </a:solidFill>
              </a:rPr>
              <a:t>ОСНОВНЫЕ ПРЕИМУЩЕСТВА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79953" y="1242952"/>
            <a:ext cx="7603029" cy="44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marL="279121" indent="-279121" eaLnBrk="0" hangingPunct="0">
              <a:lnSpc>
                <a:spcPct val="200000"/>
              </a:lnSpc>
            </a:pPr>
            <a:r>
              <a:rPr lang="ru-RU" b="1" dirty="0"/>
              <a:t>1.    Повышение удобства управления и регулирования.</a:t>
            </a:r>
          </a:p>
          <a:p>
            <a:pPr marL="279121" indent="-279121" eaLnBrk="0" hangingPunct="0">
              <a:lnSpc>
                <a:spcPct val="200000"/>
              </a:lnSpc>
              <a:buFontTx/>
              <a:buAutoNum type="arabicPeriod" startAt="2"/>
            </a:pPr>
            <a:r>
              <a:rPr lang="ru-RU" b="1" dirty="0"/>
              <a:t>Повышение оперативности и качества принятия решений по управлению </a:t>
            </a:r>
            <a:r>
              <a:rPr lang="ru-RU" b="1" dirty="0" err="1"/>
              <a:t>электрообогревом</a:t>
            </a:r>
            <a:r>
              <a:rPr lang="ru-RU" b="1" dirty="0"/>
              <a:t>.</a:t>
            </a:r>
          </a:p>
          <a:p>
            <a:pPr marL="279121" indent="-279121" eaLnBrk="0" hangingPunct="0">
              <a:lnSpc>
                <a:spcPct val="200000"/>
              </a:lnSpc>
              <a:buFontTx/>
              <a:buAutoNum type="arabicPeriod" startAt="2"/>
            </a:pPr>
            <a:r>
              <a:rPr lang="ru-RU" b="1" dirty="0"/>
              <a:t>Повышение надежности тепловых режимов, быстрая ликвидация предаварийных и аварийных режимов  последующим анализом ситуаций.</a:t>
            </a:r>
          </a:p>
          <a:p>
            <a:pPr marL="279121" indent="-279121" eaLnBrk="0" hangingPunct="0">
              <a:lnSpc>
                <a:spcPct val="200000"/>
              </a:lnSpc>
              <a:buFontTx/>
              <a:buAutoNum type="arabicPeriod" startAt="2"/>
            </a:pPr>
            <a:r>
              <a:rPr lang="ru-RU" b="1" dirty="0"/>
              <a:t>Улучшение диагностики работы оборудования и снижение затрат на ремонт.</a:t>
            </a:r>
          </a:p>
          <a:p>
            <a:pPr marL="279121" indent="-279121" eaLnBrk="0" hangingPunct="0">
              <a:lnSpc>
                <a:spcPct val="200000"/>
              </a:lnSpc>
              <a:buFontTx/>
              <a:buAutoNum type="arabicPeriod" startAt="2"/>
            </a:pPr>
            <a:r>
              <a:rPr lang="ru-RU" b="1" dirty="0"/>
              <a:t>Обеспечение персонала ретроспективной технологической информацией (регистрация, архив событий, расчет данных для анализа работы оборудования).</a:t>
            </a:r>
          </a:p>
          <a:p>
            <a:pPr marL="279121" indent="-279121" eaLnBrk="0" hangingPunct="0">
              <a:lnSpc>
                <a:spcPct val="200000"/>
              </a:lnSpc>
              <a:buFontTx/>
              <a:buAutoNum type="arabicPeriod" startAt="2"/>
            </a:pPr>
            <a:r>
              <a:rPr lang="ru-RU" b="1" dirty="0"/>
              <a:t>Учет, контроль и возможность влияния на расход электроэнергии.</a:t>
            </a:r>
          </a:p>
          <a:p>
            <a:pPr marL="279121" indent="-279121" eaLnBrk="0" hangingPunct="0"/>
            <a:r>
              <a:rPr lang="ru-RU" b="1" dirty="0"/>
              <a:t>       </a:t>
            </a:r>
            <a:endParaRPr lang="ru-RU" b="1" dirty="0" smtClean="0"/>
          </a:p>
          <a:p>
            <a:pPr marL="279121" indent="-279121" eaLnBrk="0" hangingPunct="0">
              <a:lnSpc>
                <a:spcPct val="200000"/>
              </a:lnSpc>
            </a:pPr>
            <a:r>
              <a:rPr lang="ru-RU" b="1" dirty="0"/>
              <a:t> </a:t>
            </a:r>
            <a:r>
              <a:rPr lang="ru-RU" b="1" dirty="0" smtClean="0"/>
              <a:t>      Вне </a:t>
            </a:r>
            <a:r>
              <a:rPr lang="ru-RU" b="1" dirty="0"/>
              <a:t>зависимости от сложности и масштабности объекта, применение АСУ позволит значительно улучшить эксплуатационные характеристики систем электрообогрева по функциям управления, регулирования, защиты и контроля. </a:t>
            </a:r>
          </a:p>
          <a:p>
            <a:pPr marL="279121" indent="-279121" eaLnBrk="0" hangingPunct="0">
              <a:lnSpc>
                <a:spcPct val="200000"/>
              </a:lnSpc>
            </a:pPr>
            <a:r>
              <a:rPr lang="ru-RU" b="1" dirty="0"/>
              <a:t>       В случае применения на объекте комплексной АСУ ТП дополнит ее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Автоматизированные системы управления электрообогревом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72005" y="4381940"/>
            <a:ext cx="8397274" cy="3829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>
            <a:spAutoFit/>
          </a:bodyPr>
          <a:lstStyle/>
          <a:p>
            <a:r>
              <a:rPr lang="ru-RU" sz="1000" b="1"/>
              <a:t>В состав системы электрического обогрева входят шкафы двух типов: шкафы силовые (ШС) и шкафы управления (ШУ) с целью исключения влияния электромагнитных помех на работу системы автоматического управления электрообогревом.</a:t>
            </a:r>
          </a:p>
        </p:txBody>
      </p:sp>
      <p:sp>
        <p:nvSpPr>
          <p:cNvPr id="10244" name="Rectangle 46"/>
          <p:cNvSpPr>
            <a:spLocks noChangeArrowheads="1"/>
          </p:cNvSpPr>
          <p:nvPr/>
        </p:nvSpPr>
        <p:spPr bwMode="auto">
          <a:xfrm>
            <a:off x="420882" y="1300664"/>
            <a:ext cx="8246571" cy="4391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>
              <a:spcBef>
                <a:spcPct val="20000"/>
              </a:spcBef>
            </a:pPr>
            <a:r>
              <a:rPr lang="ru-RU" b="1" dirty="0"/>
              <a:t>АСУ </a:t>
            </a:r>
            <a:r>
              <a:rPr lang="ru-RU" b="1" dirty="0" err="1"/>
              <a:t>электрообогревом</a:t>
            </a:r>
            <a:r>
              <a:rPr lang="ru-RU" b="1" dirty="0"/>
              <a:t> – это комплекс средств автоматического управления, сбора и передачи информации (мониторинга) и дистанционного управления (диспетчеризации) 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593309" y="2123777"/>
            <a:ext cx="7687205" cy="2061993"/>
            <a:chOff x="693738" y="2809875"/>
            <a:chExt cx="8988425" cy="2728131"/>
          </a:xfrm>
        </p:grpSpPr>
        <p:grpSp>
          <p:nvGrpSpPr>
            <p:cNvPr id="10245" name="Group 6"/>
            <p:cNvGrpSpPr>
              <a:grpSpLocks/>
            </p:cNvGrpSpPr>
            <p:nvPr/>
          </p:nvGrpSpPr>
          <p:grpSpPr bwMode="auto">
            <a:xfrm flipH="1">
              <a:off x="2654300" y="3602038"/>
              <a:ext cx="2119313" cy="200025"/>
              <a:chOff x="1202" y="1734"/>
              <a:chExt cx="1088" cy="116"/>
            </a:xfrm>
          </p:grpSpPr>
          <p:sp>
            <p:nvSpPr>
              <p:cNvPr id="10282" name="Line 7"/>
              <p:cNvSpPr>
                <a:spLocks noChangeShapeType="1"/>
              </p:cNvSpPr>
              <p:nvPr/>
            </p:nvSpPr>
            <p:spPr bwMode="auto">
              <a:xfrm>
                <a:off x="1202" y="1797"/>
                <a:ext cx="998" cy="0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3" name="Freeform 8"/>
              <p:cNvSpPr>
                <a:spLocks/>
              </p:cNvSpPr>
              <p:nvPr/>
            </p:nvSpPr>
            <p:spPr bwMode="auto">
              <a:xfrm>
                <a:off x="2161" y="1734"/>
                <a:ext cx="129" cy="116"/>
              </a:xfrm>
              <a:custGeom>
                <a:avLst/>
                <a:gdLst>
                  <a:gd name="T0" fmla="*/ 0 w 175"/>
                  <a:gd name="T1" fmla="*/ 0 h 116"/>
                  <a:gd name="T2" fmla="*/ 70 w 175"/>
                  <a:gd name="T3" fmla="*/ 58 h 116"/>
                  <a:gd name="T4" fmla="*/ 0 w 175"/>
                  <a:gd name="T5" fmla="*/ 116 h 116"/>
                  <a:gd name="T6" fmla="*/ 0 w 175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6"/>
                  <a:gd name="T14" fmla="*/ 175 w 175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6">
                    <a:moveTo>
                      <a:pt x="0" y="0"/>
                    </a:moveTo>
                    <a:lnTo>
                      <a:pt x="175" y="58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46" name="Rectangle 14"/>
            <p:cNvSpPr>
              <a:spLocks noChangeArrowheads="1"/>
            </p:cNvSpPr>
            <p:nvPr/>
          </p:nvSpPr>
          <p:spPr bwMode="auto">
            <a:xfrm>
              <a:off x="1400175" y="2809875"/>
              <a:ext cx="337383" cy="26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300" b="1">
                  <a:solidFill>
                    <a:srgbClr val="FF3300"/>
                  </a:solidFill>
                </a:rPr>
                <a:t>ШС</a:t>
              </a:r>
            </a:p>
          </p:txBody>
        </p:sp>
        <p:grpSp>
          <p:nvGrpSpPr>
            <p:cNvPr id="10247" name="Group 15"/>
            <p:cNvGrpSpPr>
              <a:grpSpLocks/>
            </p:cNvGrpSpPr>
            <p:nvPr/>
          </p:nvGrpSpPr>
          <p:grpSpPr bwMode="auto">
            <a:xfrm>
              <a:off x="2654300" y="3279775"/>
              <a:ext cx="2119313" cy="200025"/>
              <a:chOff x="1202" y="1734"/>
              <a:chExt cx="1088" cy="116"/>
            </a:xfrm>
          </p:grpSpPr>
          <p:sp>
            <p:nvSpPr>
              <p:cNvPr id="10280" name="Line 16"/>
              <p:cNvSpPr>
                <a:spLocks noChangeShapeType="1"/>
              </p:cNvSpPr>
              <p:nvPr/>
            </p:nvSpPr>
            <p:spPr bwMode="auto">
              <a:xfrm>
                <a:off x="1202" y="1797"/>
                <a:ext cx="998" cy="0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81" name="Freeform 17"/>
              <p:cNvSpPr>
                <a:spLocks/>
              </p:cNvSpPr>
              <p:nvPr/>
            </p:nvSpPr>
            <p:spPr bwMode="auto">
              <a:xfrm>
                <a:off x="2161" y="1734"/>
                <a:ext cx="129" cy="116"/>
              </a:xfrm>
              <a:custGeom>
                <a:avLst/>
                <a:gdLst>
                  <a:gd name="T0" fmla="*/ 0 w 175"/>
                  <a:gd name="T1" fmla="*/ 0 h 116"/>
                  <a:gd name="T2" fmla="*/ 70 w 175"/>
                  <a:gd name="T3" fmla="*/ 58 h 116"/>
                  <a:gd name="T4" fmla="*/ 0 w 175"/>
                  <a:gd name="T5" fmla="*/ 116 h 116"/>
                  <a:gd name="T6" fmla="*/ 0 w 175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6"/>
                  <a:gd name="T14" fmla="*/ 175 w 175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6">
                    <a:moveTo>
                      <a:pt x="0" y="0"/>
                    </a:moveTo>
                    <a:lnTo>
                      <a:pt x="175" y="58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248" name="Group 18"/>
            <p:cNvGrpSpPr>
              <a:grpSpLocks/>
            </p:cNvGrpSpPr>
            <p:nvPr/>
          </p:nvGrpSpPr>
          <p:grpSpPr bwMode="auto">
            <a:xfrm>
              <a:off x="5872163" y="3567113"/>
              <a:ext cx="2433637" cy="201612"/>
              <a:chOff x="3152" y="1884"/>
              <a:chExt cx="1316" cy="117"/>
            </a:xfrm>
          </p:grpSpPr>
          <p:sp>
            <p:nvSpPr>
              <p:cNvPr id="10277" name="Line 19"/>
              <p:cNvSpPr>
                <a:spLocks noChangeShapeType="1"/>
              </p:cNvSpPr>
              <p:nvPr/>
            </p:nvSpPr>
            <p:spPr bwMode="auto">
              <a:xfrm>
                <a:off x="3288" y="1942"/>
                <a:ext cx="1081" cy="1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8" name="Freeform 20"/>
              <p:cNvSpPr>
                <a:spLocks/>
              </p:cNvSpPr>
              <p:nvPr/>
            </p:nvSpPr>
            <p:spPr bwMode="auto">
              <a:xfrm>
                <a:off x="3152" y="1884"/>
                <a:ext cx="136" cy="117"/>
              </a:xfrm>
              <a:custGeom>
                <a:avLst/>
                <a:gdLst>
                  <a:gd name="T0" fmla="*/ 82 w 175"/>
                  <a:gd name="T1" fmla="*/ 117 h 117"/>
                  <a:gd name="T2" fmla="*/ 0 w 175"/>
                  <a:gd name="T3" fmla="*/ 58 h 117"/>
                  <a:gd name="T4" fmla="*/ 82 w 175"/>
                  <a:gd name="T5" fmla="*/ 0 h 117"/>
                  <a:gd name="T6" fmla="*/ 82 w 175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7"/>
                  <a:gd name="T14" fmla="*/ 175 w 175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7">
                    <a:moveTo>
                      <a:pt x="175" y="117"/>
                    </a:moveTo>
                    <a:lnTo>
                      <a:pt x="0" y="58"/>
                    </a:lnTo>
                    <a:lnTo>
                      <a:pt x="175" y="0"/>
                    </a:lnTo>
                    <a:lnTo>
                      <a:pt x="175" y="117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9" name="Freeform 21"/>
              <p:cNvSpPr>
                <a:spLocks/>
              </p:cNvSpPr>
              <p:nvPr/>
            </p:nvSpPr>
            <p:spPr bwMode="auto">
              <a:xfrm>
                <a:off x="4332" y="1884"/>
                <a:ext cx="136" cy="117"/>
              </a:xfrm>
              <a:custGeom>
                <a:avLst/>
                <a:gdLst>
                  <a:gd name="T0" fmla="*/ 0 w 175"/>
                  <a:gd name="T1" fmla="*/ 0 h 117"/>
                  <a:gd name="T2" fmla="*/ 82 w 175"/>
                  <a:gd name="T3" fmla="*/ 58 h 117"/>
                  <a:gd name="T4" fmla="*/ 0 w 175"/>
                  <a:gd name="T5" fmla="*/ 117 h 117"/>
                  <a:gd name="T6" fmla="*/ 0 w 175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7"/>
                  <a:gd name="T14" fmla="*/ 175 w 175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7">
                    <a:moveTo>
                      <a:pt x="0" y="0"/>
                    </a:moveTo>
                    <a:lnTo>
                      <a:pt x="175" y="58"/>
                    </a:lnTo>
                    <a:lnTo>
                      <a:pt x="0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249" name="Group 22"/>
            <p:cNvGrpSpPr>
              <a:grpSpLocks/>
            </p:cNvGrpSpPr>
            <p:nvPr/>
          </p:nvGrpSpPr>
          <p:grpSpPr bwMode="auto">
            <a:xfrm>
              <a:off x="1538288" y="3983038"/>
              <a:ext cx="200025" cy="1071562"/>
              <a:chOff x="576" y="2167"/>
              <a:chExt cx="116" cy="751"/>
            </a:xfrm>
          </p:grpSpPr>
          <p:sp>
            <p:nvSpPr>
              <p:cNvPr id="10274" name="Line 23"/>
              <p:cNvSpPr>
                <a:spLocks noChangeShapeType="1"/>
              </p:cNvSpPr>
              <p:nvPr/>
            </p:nvSpPr>
            <p:spPr bwMode="auto">
              <a:xfrm>
                <a:off x="634" y="2328"/>
                <a:ext cx="1" cy="429"/>
              </a:xfrm>
              <a:prstGeom prst="line">
                <a:avLst/>
              </a:prstGeom>
              <a:noFill/>
              <a:ln w="57150" cap="rnd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5" name="Freeform 24"/>
              <p:cNvSpPr>
                <a:spLocks/>
              </p:cNvSpPr>
              <p:nvPr/>
            </p:nvSpPr>
            <p:spPr bwMode="auto">
              <a:xfrm>
                <a:off x="576" y="2167"/>
                <a:ext cx="116" cy="175"/>
              </a:xfrm>
              <a:custGeom>
                <a:avLst/>
                <a:gdLst>
                  <a:gd name="T0" fmla="*/ 0 w 116"/>
                  <a:gd name="T1" fmla="*/ 175 h 175"/>
                  <a:gd name="T2" fmla="*/ 58 w 116"/>
                  <a:gd name="T3" fmla="*/ 0 h 175"/>
                  <a:gd name="T4" fmla="*/ 116 w 116"/>
                  <a:gd name="T5" fmla="*/ 175 h 175"/>
                  <a:gd name="T6" fmla="*/ 0 w 116"/>
                  <a:gd name="T7" fmla="*/ 175 h 1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175"/>
                  <a:gd name="T14" fmla="*/ 116 w 116"/>
                  <a:gd name="T15" fmla="*/ 175 h 1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175">
                    <a:moveTo>
                      <a:pt x="0" y="175"/>
                    </a:moveTo>
                    <a:lnTo>
                      <a:pt x="58" y="0"/>
                    </a:lnTo>
                    <a:lnTo>
                      <a:pt x="116" y="175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6" name="Freeform 25"/>
              <p:cNvSpPr>
                <a:spLocks/>
              </p:cNvSpPr>
              <p:nvPr/>
            </p:nvSpPr>
            <p:spPr bwMode="auto">
              <a:xfrm>
                <a:off x="576" y="2743"/>
                <a:ext cx="116" cy="175"/>
              </a:xfrm>
              <a:custGeom>
                <a:avLst/>
                <a:gdLst>
                  <a:gd name="T0" fmla="*/ 116 w 116"/>
                  <a:gd name="T1" fmla="*/ 0 h 175"/>
                  <a:gd name="T2" fmla="*/ 58 w 116"/>
                  <a:gd name="T3" fmla="*/ 175 h 175"/>
                  <a:gd name="T4" fmla="*/ 0 w 116"/>
                  <a:gd name="T5" fmla="*/ 0 h 175"/>
                  <a:gd name="T6" fmla="*/ 116 w 116"/>
                  <a:gd name="T7" fmla="*/ 0 h 1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175"/>
                  <a:gd name="T14" fmla="*/ 116 w 116"/>
                  <a:gd name="T15" fmla="*/ 175 h 1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175">
                    <a:moveTo>
                      <a:pt x="116" y="0"/>
                    </a:moveTo>
                    <a:lnTo>
                      <a:pt x="58" y="175"/>
                    </a:lnTo>
                    <a:lnTo>
                      <a:pt x="0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50" name="Rectangle 26"/>
            <p:cNvSpPr>
              <a:spLocks noChangeArrowheads="1"/>
            </p:cNvSpPr>
            <p:nvPr/>
          </p:nvSpPr>
          <p:spPr bwMode="auto">
            <a:xfrm>
              <a:off x="5184775" y="2809875"/>
              <a:ext cx="337383" cy="26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300" b="1" dirty="0">
                  <a:solidFill>
                    <a:srgbClr val="FF3300"/>
                  </a:solidFill>
                </a:rPr>
                <a:t>ША</a:t>
              </a:r>
            </a:p>
          </p:txBody>
        </p:sp>
        <p:sp>
          <p:nvSpPr>
            <p:cNvPr id="10251" name="AutoShape 27"/>
            <p:cNvSpPr>
              <a:spLocks noChangeArrowheads="1"/>
            </p:cNvSpPr>
            <p:nvPr/>
          </p:nvSpPr>
          <p:spPr bwMode="auto">
            <a:xfrm>
              <a:off x="693738" y="3122613"/>
              <a:ext cx="1960562" cy="858837"/>
            </a:xfrm>
            <a:prstGeom prst="flowChartAlternateProcess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2" name="Rectangle 28"/>
            <p:cNvSpPr>
              <a:spLocks noChangeArrowheads="1"/>
            </p:cNvSpPr>
            <p:nvPr/>
          </p:nvSpPr>
          <p:spPr bwMode="auto">
            <a:xfrm>
              <a:off x="1024655" y="3175000"/>
              <a:ext cx="1349528" cy="732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FFFF"/>
                  </a:solidFill>
                </a:rPr>
                <a:t>СИЛОВОЕ </a:t>
              </a:r>
              <a:br>
                <a:rPr lang="ru-RU" sz="1000" b="1" dirty="0">
                  <a:solidFill>
                    <a:srgbClr val="FFFFFF"/>
                  </a:solidFill>
                </a:rPr>
              </a:br>
              <a:r>
                <a:rPr lang="ru-RU" sz="1000" b="1" dirty="0">
                  <a:solidFill>
                    <a:srgbClr val="FFFFFF"/>
                  </a:solidFill>
                </a:rPr>
                <a:t>ОБОРУДОВАНИЕ</a:t>
              </a:r>
              <a:r>
                <a:rPr lang="ru-RU" sz="800" b="1" dirty="0">
                  <a:solidFill>
                    <a:srgbClr val="FFFFFF"/>
                  </a:solidFill>
                </a:rPr>
                <a:t/>
              </a:r>
              <a:br>
                <a:rPr lang="ru-RU" sz="800" b="1" dirty="0">
                  <a:solidFill>
                    <a:srgbClr val="FFFFFF"/>
                  </a:solidFill>
                </a:rPr>
              </a:br>
              <a:r>
                <a:rPr lang="ru-RU" sz="800" b="1" dirty="0">
                  <a:solidFill>
                    <a:srgbClr val="FFFFFF"/>
                  </a:solidFill>
                </a:rPr>
                <a:t>(Автоматы, УЗО, </a:t>
              </a:r>
              <a:br>
                <a:rPr lang="ru-RU" sz="800" b="1" dirty="0">
                  <a:solidFill>
                    <a:srgbClr val="FFFFFF"/>
                  </a:solidFill>
                </a:rPr>
              </a:br>
              <a:r>
                <a:rPr lang="ru-RU" sz="800" b="1" dirty="0">
                  <a:solidFill>
                    <a:srgbClr val="FFFFFF"/>
                  </a:solidFill>
                </a:rPr>
                <a:t>Магнитные пускатели)</a:t>
              </a:r>
            </a:p>
          </p:txBody>
        </p:sp>
        <p:sp>
          <p:nvSpPr>
            <p:cNvPr id="10253" name="Rectangle 29"/>
            <p:cNvSpPr>
              <a:spLocks noChangeArrowheads="1"/>
            </p:cNvSpPr>
            <p:nvPr/>
          </p:nvSpPr>
          <p:spPr bwMode="auto">
            <a:xfrm>
              <a:off x="712788" y="4311650"/>
              <a:ext cx="760984" cy="447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rgbClr val="000000"/>
                  </a:solidFill>
                </a:rPr>
                <a:t>Силовые</a:t>
              </a:r>
              <a:br>
                <a:rPr lang="ru-RU" b="1">
                  <a:solidFill>
                    <a:srgbClr val="000000"/>
                  </a:solidFill>
                </a:rPr>
              </a:br>
              <a:r>
                <a:rPr lang="ru-RU" b="1">
                  <a:solidFill>
                    <a:srgbClr val="000000"/>
                  </a:solidFill>
                </a:rPr>
                <a:t>кабели</a:t>
              </a:r>
              <a:endParaRPr lang="ru-RU" b="1"/>
            </a:p>
          </p:txBody>
        </p:sp>
        <p:sp>
          <p:nvSpPr>
            <p:cNvPr id="10254" name="Rectangle 30"/>
            <p:cNvSpPr>
              <a:spLocks noChangeArrowheads="1"/>
            </p:cNvSpPr>
            <p:nvPr/>
          </p:nvSpPr>
          <p:spPr bwMode="auto">
            <a:xfrm>
              <a:off x="782729" y="5130800"/>
              <a:ext cx="1700030" cy="40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000" b="1">
                  <a:solidFill>
                    <a:srgbClr val="CC3300"/>
                  </a:solidFill>
                </a:rPr>
                <a:t>К НАГРЕВАТЕЛЬНОМУ</a:t>
              </a:r>
              <a:br>
                <a:rPr lang="ru-RU" sz="1000" b="1">
                  <a:solidFill>
                    <a:srgbClr val="CC3300"/>
                  </a:solidFill>
                </a:rPr>
              </a:br>
              <a:r>
                <a:rPr lang="ru-RU" sz="1000" b="1">
                  <a:solidFill>
                    <a:srgbClr val="CC3300"/>
                  </a:solidFill>
                </a:rPr>
                <a:t>КАБЕЛЮ</a:t>
              </a:r>
            </a:p>
          </p:txBody>
        </p:sp>
        <p:sp>
          <p:nvSpPr>
            <p:cNvPr id="10255" name="Rectangle 31"/>
            <p:cNvSpPr>
              <a:spLocks noChangeArrowheads="1"/>
            </p:cNvSpPr>
            <p:nvPr/>
          </p:nvSpPr>
          <p:spPr bwMode="auto">
            <a:xfrm>
              <a:off x="4748841" y="5121275"/>
              <a:ext cx="1163968" cy="40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000" b="1">
                  <a:solidFill>
                    <a:srgbClr val="CC3300"/>
                  </a:solidFill>
                </a:rPr>
                <a:t>К ДАТЧИКАМ</a:t>
              </a:r>
              <a:br>
                <a:rPr lang="ru-RU" sz="1000" b="1">
                  <a:solidFill>
                    <a:srgbClr val="CC3300"/>
                  </a:solidFill>
                </a:rPr>
              </a:br>
              <a:r>
                <a:rPr lang="ru-RU" sz="1000" b="1">
                  <a:solidFill>
                    <a:srgbClr val="CC3300"/>
                  </a:solidFill>
                </a:rPr>
                <a:t>ТЕМПЕРАТУРЫ</a:t>
              </a:r>
            </a:p>
          </p:txBody>
        </p:sp>
        <p:sp>
          <p:nvSpPr>
            <p:cNvPr id="10256" name="Rectangle 32"/>
            <p:cNvSpPr>
              <a:spLocks noChangeArrowheads="1"/>
            </p:cNvSpPr>
            <p:nvPr/>
          </p:nvSpPr>
          <p:spPr bwMode="auto">
            <a:xfrm>
              <a:off x="4035425" y="4332288"/>
              <a:ext cx="1122733" cy="447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b="1">
                  <a:solidFill>
                    <a:srgbClr val="000000"/>
                  </a:solidFill>
                </a:rPr>
                <a:t>Контрольные</a:t>
              </a:r>
              <a:br>
                <a:rPr lang="ru-RU" b="1">
                  <a:solidFill>
                    <a:srgbClr val="000000"/>
                  </a:solidFill>
                </a:rPr>
              </a:br>
              <a:r>
                <a:rPr lang="ru-RU" b="1">
                  <a:solidFill>
                    <a:srgbClr val="000000"/>
                  </a:solidFill>
                </a:rPr>
                <a:t>кабели</a:t>
              </a:r>
              <a:endParaRPr lang="ru-RU" b="1"/>
            </a:p>
          </p:txBody>
        </p:sp>
        <p:grpSp>
          <p:nvGrpSpPr>
            <p:cNvPr id="10257" name="Group 33"/>
            <p:cNvGrpSpPr>
              <a:grpSpLocks/>
            </p:cNvGrpSpPr>
            <p:nvPr/>
          </p:nvGrpSpPr>
          <p:grpSpPr bwMode="auto">
            <a:xfrm>
              <a:off x="5202238" y="4005263"/>
              <a:ext cx="200025" cy="1071562"/>
              <a:chOff x="576" y="2167"/>
              <a:chExt cx="116" cy="751"/>
            </a:xfrm>
          </p:grpSpPr>
          <p:sp>
            <p:nvSpPr>
              <p:cNvPr id="10271" name="Line 34"/>
              <p:cNvSpPr>
                <a:spLocks noChangeShapeType="1"/>
              </p:cNvSpPr>
              <p:nvPr/>
            </p:nvSpPr>
            <p:spPr bwMode="auto">
              <a:xfrm>
                <a:off x="634" y="2328"/>
                <a:ext cx="1" cy="429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2" name="Freeform 35"/>
              <p:cNvSpPr>
                <a:spLocks/>
              </p:cNvSpPr>
              <p:nvPr/>
            </p:nvSpPr>
            <p:spPr bwMode="auto">
              <a:xfrm>
                <a:off x="576" y="2167"/>
                <a:ext cx="116" cy="175"/>
              </a:xfrm>
              <a:custGeom>
                <a:avLst/>
                <a:gdLst>
                  <a:gd name="T0" fmla="*/ 0 w 116"/>
                  <a:gd name="T1" fmla="*/ 175 h 175"/>
                  <a:gd name="T2" fmla="*/ 58 w 116"/>
                  <a:gd name="T3" fmla="*/ 0 h 175"/>
                  <a:gd name="T4" fmla="*/ 116 w 116"/>
                  <a:gd name="T5" fmla="*/ 175 h 175"/>
                  <a:gd name="T6" fmla="*/ 0 w 116"/>
                  <a:gd name="T7" fmla="*/ 175 h 1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175"/>
                  <a:gd name="T14" fmla="*/ 116 w 116"/>
                  <a:gd name="T15" fmla="*/ 175 h 1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175">
                    <a:moveTo>
                      <a:pt x="0" y="175"/>
                    </a:moveTo>
                    <a:lnTo>
                      <a:pt x="58" y="0"/>
                    </a:lnTo>
                    <a:lnTo>
                      <a:pt x="116" y="175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3" name="Freeform 36"/>
              <p:cNvSpPr>
                <a:spLocks/>
              </p:cNvSpPr>
              <p:nvPr/>
            </p:nvSpPr>
            <p:spPr bwMode="auto">
              <a:xfrm>
                <a:off x="576" y="2743"/>
                <a:ext cx="116" cy="175"/>
              </a:xfrm>
              <a:custGeom>
                <a:avLst/>
                <a:gdLst>
                  <a:gd name="T0" fmla="*/ 116 w 116"/>
                  <a:gd name="T1" fmla="*/ 0 h 175"/>
                  <a:gd name="T2" fmla="*/ 58 w 116"/>
                  <a:gd name="T3" fmla="*/ 175 h 175"/>
                  <a:gd name="T4" fmla="*/ 0 w 116"/>
                  <a:gd name="T5" fmla="*/ 0 h 175"/>
                  <a:gd name="T6" fmla="*/ 116 w 116"/>
                  <a:gd name="T7" fmla="*/ 0 h 1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175"/>
                  <a:gd name="T14" fmla="*/ 116 w 116"/>
                  <a:gd name="T15" fmla="*/ 175 h 1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175">
                    <a:moveTo>
                      <a:pt x="116" y="0"/>
                    </a:moveTo>
                    <a:lnTo>
                      <a:pt x="58" y="175"/>
                    </a:lnTo>
                    <a:lnTo>
                      <a:pt x="0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58" name="AutoShape 37"/>
            <p:cNvSpPr>
              <a:spLocks noChangeArrowheads="1"/>
            </p:cNvSpPr>
            <p:nvPr/>
          </p:nvSpPr>
          <p:spPr bwMode="auto">
            <a:xfrm>
              <a:off x="4773613" y="3122613"/>
              <a:ext cx="1098550" cy="860425"/>
            </a:xfrm>
            <a:prstGeom prst="flowChartAlternateProcess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9" name="Rectangle 38"/>
            <p:cNvSpPr>
              <a:spLocks noChangeArrowheads="1"/>
            </p:cNvSpPr>
            <p:nvPr/>
          </p:nvSpPr>
          <p:spPr bwMode="auto">
            <a:xfrm>
              <a:off x="5136256" y="3405188"/>
              <a:ext cx="395486" cy="26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300" b="1">
                  <a:solidFill>
                    <a:srgbClr val="FFFFFF"/>
                  </a:solidFill>
                </a:rPr>
                <a:t>ПЛК</a:t>
              </a:r>
            </a:p>
          </p:txBody>
        </p:sp>
        <p:sp>
          <p:nvSpPr>
            <p:cNvPr id="10260" name="Rectangle 43"/>
            <p:cNvSpPr>
              <a:spLocks noChangeArrowheads="1"/>
            </p:cNvSpPr>
            <p:nvPr/>
          </p:nvSpPr>
          <p:spPr bwMode="auto">
            <a:xfrm>
              <a:off x="2841625" y="3178175"/>
              <a:ext cx="1911350" cy="40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</a:rPr>
                <a:t>Дискретные сигналы</a:t>
              </a:r>
              <a:br>
                <a:rPr lang="ru-RU" sz="1000" b="1">
                  <a:solidFill>
                    <a:srgbClr val="000000"/>
                  </a:solidFill>
                </a:rPr>
              </a:br>
              <a:endParaRPr lang="ru-RU" sz="1000" b="1"/>
            </a:p>
          </p:txBody>
        </p:sp>
        <p:sp>
          <p:nvSpPr>
            <p:cNvPr id="10261" name="Rectangle 44"/>
            <p:cNvSpPr>
              <a:spLocks noChangeArrowheads="1"/>
            </p:cNvSpPr>
            <p:nvPr/>
          </p:nvSpPr>
          <p:spPr bwMode="auto">
            <a:xfrm>
              <a:off x="6343650" y="3435349"/>
              <a:ext cx="1412874" cy="20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000000"/>
                  </a:solidFill>
                </a:rPr>
                <a:t>Кабели</a:t>
              </a:r>
              <a:r>
                <a:rPr lang="ru-RU" sz="800" b="1" dirty="0">
                  <a:solidFill>
                    <a:srgbClr val="000000"/>
                  </a:solidFill>
                </a:rPr>
                <a:t> </a:t>
              </a:r>
              <a:r>
                <a:rPr lang="ru-RU" sz="1000" b="1" dirty="0">
                  <a:solidFill>
                    <a:srgbClr val="000000"/>
                  </a:solidFill>
                </a:rPr>
                <a:t>связи</a:t>
              </a:r>
              <a:endParaRPr lang="ru-RU" sz="1000" b="1" dirty="0"/>
            </a:p>
          </p:txBody>
        </p:sp>
        <p:sp>
          <p:nvSpPr>
            <p:cNvPr id="10262" name="Rectangle 45"/>
            <p:cNvSpPr>
              <a:spLocks noChangeArrowheads="1"/>
            </p:cNvSpPr>
            <p:nvPr/>
          </p:nvSpPr>
          <p:spPr bwMode="auto">
            <a:xfrm>
              <a:off x="3135314" y="3482975"/>
              <a:ext cx="1412874" cy="20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</a:rPr>
                <a:t>Управление</a:t>
              </a:r>
              <a:endParaRPr lang="ru-RU" sz="1000" b="1"/>
            </a:p>
          </p:txBody>
        </p:sp>
        <p:sp>
          <p:nvSpPr>
            <p:cNvPr id="10263" name="Rectangle 46"/>
            <p:cNvSpPr>
              <a:spLocks noChangeArrowheads="1"/>
            </p:cNvSpPr>
            <p:nvPr/>
          </p:nvSpPr>
          <p:spPr bwMode="auto">
            <a:xfrm>
              <a:off x="6267450" y="3730625"/>
              <a:ext cx="1882775" cy="6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</a:rPr>
                <a:t>Состояние системы (температура, установки, внештатные ситуации)</a:t>
              </a:r>
              <a:endParaRPr lang="ru-RU" sz="1000" b="1"/>
            </a:p>
          </p:txBody>
        </p:sp>
        <p:sp>
          <p:nvSpPr>
            <p:cNvPr id="10264" name="AutoShape 50"/>
            <p:cNvSpPr>
              <a:spLocks noChangeArrowheads="1"/>
            </p:cNvSpPr>
            <p:nvPr/>
          </p:nvSpPr>
          <p:spPr bwMode="auto">
            <a:xfrm>
              <a:off x="8304213" y="3097213"/>
              <a:ext cx="1377950" cy="860425"/>
            </a:xfrm>
            <a:prstGeom prst="flowChartAlternateProcess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5" name="Rectangle 51"/>
            <p:cNvSpPr>
              <a:spLocks noChangeArrowheads="1"/>
            </p:cNvSpPr>
            <p:nvPr/>
          </p:nvSpPr>
          <p:spPr bwMode="auto">
            <a:xfrm>
              <a:off x="8548164" y="3278188"/>
              <a:ext cx="940846" cy="529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300" b="1">
                  <a:solidFill>
                    <a:srgbClr val="FFFFFF"/>
                  </a:solidFill>
                </a:rPr>
                <a:t>АСУ ТП</a:t>
              </a:r>
            </a:p>
            <a:p>
              <a:pPr algn="ctr"/>
              <a:r>
                <a:rPr lang="ru-RU" sz="1300" b="1">
                  <a:solidFill>
                    <a:srgbClr val="FFFFFF"/>
                  </a:solidFill>
                </a:rPr>
                <a:t>заказчика</a:t>
              </a:r>
            </a:p>
          </p:txBody>
        </p:sp>
        <p:grpSp>
          <p:nvGrpSpPr>
            <p:cNvPr id="10266" name="Group 6"/>
            <p:cNvGrpSpPr>
              <a:grpSpLocks/>
            </p:cNvGrpSpPr>
            <p:nvPr/>
          </p:nvGrpSpPr>
          <p:grpSpPr bwMode="auto">
            <a:xfrm flipH="1">
              <a:off x="5865813" y="3254375"/>
              <a:ext cx="2417762" cy="239713"/>
              <a:chOff x="1202" y="1734"/>
              <a:chExt cx="1088" cy="116"/>
            </a:xfrm>
          </p:grpSpPr>
          <p:sp>
            <p:nvSpPr>
              <p:cNvPr id="10269" name="Line 7"/>
              <p:cNvSpPr>
                <a:spLocks noChangeShapeType="1"/>
              </p:cNvSpPr>
              <p:nvPr/>
            </p:nvSpPr>
            <p:spPr bwMode="auto">
              <a:xfrm>
                <a:off x="1202" y="1797"/>
                <a:ext cx="998" cy="0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70" name="Freeform 8"/>
              <p:cNvSpPr>
                <a:spLocks/>
              </p:cNvSpPr>
              <p:nvPr/>
            </p:nvSpPr>
            <p:spPr bwMode="auto">
              <a:xfrm>
                <a:off x="2161" y="1734"/>
                <a:ext cx="129" cy="116"/>
              </a:xfrm>
              <a:custGeom>
                <a:avLst/>
                <a:gdLst>
                  <a:gd name="T0" fmla="*/ 0 w 175"/>
                  <a:gd name="T1" fmla="*/ 0 h 116"/>
                  <a:gd name="T2" fmla="*/ 70 w 175"/>
                  <a:gd name="T3" fmla="*/ 58 h 116"/>
                  <a:gd name="T4" fmla="*/ 0 w 175"/>
                  <a:gd name="T5" fmla="*/ 116 h 116"/>
                  <a:gd name="T6" fmla="*/ 0 w 175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6"/>
                  <a:gd name="T14" fmla="*/ 175 w 175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6">
                    <a:moveTo>
                      <a:pt x="0" y="0"/>
                    </a:moveTo>
                    <a:lnTo>
                      <a:pt x="175" y="58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267" name="Rectangle 45"/>
            <p:cNvSpPr>
              <a:spLocks noChangeArrowheads="1"/>
            </p:cNvSpPr>
            <p:nvPr/>
          </p:nvSpPr>
          <p:spPr bwMode="auto">
            <a:xfrm>
              <a:off x="6465888" y="3101975"/>
              <a:ext cx="1412874" cy="20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000" b="1" dirty="0">
                  <a:solidFill>
                    <a:srgbClr val="000000"/>
                  </a:solidFill>
                </a:rPr>
                <a:t>Управление</a:t>
              </a:r>
              <a:endParaRPr lang="ru-RU" sz="1000" b="1" dirty="0"/>
            </a:p>
          </p:txBody>
        </p:sp>
      </p:grpSp>
      <p:sp>
        <p:nvSpPr>
          <p:cNvPr id="10268" name="Text Box 6"/>
          <p:cNvSpPr txBox="1">
            <a:spLocks noChangeArrowheads="1"/>
          </p:cNvSpPr>
          <p:nvPr/>
        </p:nvSpPr>
        <p:spPr bwMode="auto">
          <a:xfrm>
            <a:off x="372005" y="4908685"/>
            <a:ext cx="8397274" cy="67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>
            <a:spAutoFit/>
          </a:bodyPr>
          <a:lstStyle/>
          <a:p>
            <a:pPr indent="16799"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sz="1000" b="1"/>
              <a:t>В системе используются программируемые логические контроллеры (ПЛК), модули аналогового ввода и, модули ввода вывода дискретных сигналов. Связь ПЛК с модулями аналогового ввода и дискретного ввода-вывода осуществляется по интерфейсу </a:t>
            </a:r>
            <a:r>
              <a:rPr lang="en-US" sz="1000" b="1"/>
              <a:t>RS</a:t>
            </a:r>
            <a:r>
              <a:rPr lang="ru-RU" sz="1000" b="1"/>
              <a:t>485 по протоколу </a:t>
            </a:r>
            <a:r>
              <a:rPr lang="en-US" sz="1000" b="1"/>
              <a:t>MODBUS RTU</a:t>
            </a:r>
            <a:endParaRPr lang="ru-RU" sz="1000" b="1"/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Автоматизированные системы управления электрообогревом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5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0677" y="1058910"/>
            <a:ext cx="3897910" cy="4173351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16799">
              <a:lnSpc>
                <a:spcPct val="180000"/>
              </a:lnSpc>
              <a:buNone/>
            </a:pPr>
            <a:r>
              <a:rPr lang="ru-RU" sz="1100" dirty="0"/>
              <a:t>ПЛК устанавливаются в отдельный шкаф автоматики и не требуют постоянного присутствия персонала. Приборы связан между собой по каналам </a:t>
            </a:r>
            <a:r>
              <a:rPr lang="en-US" sz="1100" dirty="0"/>
              <a:t>RS232 </a:t>
            </a:r>
            <a:r>
              <a:rPr lang="ru-RU" sz="1100" dirty="0"/>
              <a:t>и </a:t>
            </a:r>
            <a:r>
              <a:rPr lang="en-US" sz="1100" dirty="0"/>
              <a:t>RS485. </a:t>
            </a:r>
            <a:r>
              <a:rPr lang="ru-RU" sz="1100" dirty="0"/>
              <a:t>Общение диспетчера с контроллером осуществляется при посредстве  автоматизированного рабочего места диспетчера (АРМ) через подключение в сеть </a:t>
            </a:r>
            <a:r>
              <a:rPr lang="en-US" sz="1100" dirty="0"/>
              <a:t>Ethernet</a:t>
            </a:r>
            <a:r>
              <a:rPr lang="ru-RU" sz="1100" dirty="0"/>
              <a:t>.</a:t>
            </a:r>
          </a:p>
          <a:p>
            <a:pPr marL="0" indent="16799">
              <a:lnSpc>
                <a:spcPct val="180000"/>
              </a:lnSpc>
              <a:buNone/>
            </a:pPr>
            <a:r>
              <a:rPr lang="ru-RU" sz="1100" dirty="0"/>
              <a:t>Дополнительно имеется возможность передачи сообщений по сетям </a:t>
            </a:r>
            <a:r>
              <a:rPr lang="en-US" sz="1100" dirty="0"/>
              <a:t>GSM </a:t>
            </a:r>
            <a:r>
              <a:rPr lang="ru-RU" sz="1100" dirty="0"/>
              <a:t>через </a:t>
            </a:r>
            <a:r>
              <a:rPr lang="en-US" sz="1100" dirty="0"/>
              <a:t>SMS</a:t>
            </a:r>
            <a:r>
              <a:rPr lang="ru-RU" sz="1100" dirty="0"/>
              <a:t>-сообщения.</a:t>
            </a:r>
          </a:p>
          <a:p>
            <a:pPr marL="0" indent="16799">
              <a:lnSpc>
                <a:spcPct val="180000"/>
              </a:lnSpc>
              <a:buNone/>
            </a:pPr>
            <a:r>
              <a:rPr lang="ru-RU" sz="1100" dirty="0"/>
              <a:t>Передача информации может быть </a:t>
            </a:r>
            <a:r>
              <a:rPr lang="ru-RU" sz="1100" dirty="0" err="1"/>
              <a:t>осуществленна</a:t>
            </a:r>
            <a:r>
              <a:rPr lang="ru-RU" sz="1100" dirty="0"/>
              <a:t> по сети </a:t>
            </a:r>
            <a:r>
              <a:rPr lang="en-US" sz="1100" dirty="0"/>
              <a:t>Ethernet</a:t>
            </a:r>
            <a:r>
              <a:rPr lang="ru-RU" sz="1100" dirty="0"/>
              <a:t>, радиоканалу или интернет</a:t>
            </a:r>
            <a:r>
              <a:rPr lang="ru-RU" sz="1100" dirty="0" smtClean="0"/>
              <a:t>. </a:t>
            </a:r>
            <a:endParaRPr lang="ru-RU" sz="1100" dirty="0"/>
          </a:p>
        </p:txBody>
      </p:sp>
      <p:graphicFrame>
        <p:nvGraphicFramePr>
          <p:cNvPr id="58395" name="Object 2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2674013"/>
              </p:ext>
            </p:extLst>
          </p:nvPr>
        </p:nvGraphicFramePr>
        <p:xfrm>
          <a:off x="4191170" y="1070414"/>
          <a:ext cx="4696227" cy="451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AutoCAD Drawing" r:id="rId3" imgW="11106000" imgH="6877080" progId="AutoCAD.Drawing.18">
                  <p:embed/>
                </p:oleObj>
              </mc:Choice>
              <mc:Fallback>
                <p:oleObj name="AutoCAD Drawing" r:id="rId3" imgW="11106000" imgH="6877080" progId="AutoCAD.Drawing.1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434" t="38412" r="31686" b="20027"/>
                      <a:stretch>
                        <a:fillRect/>
                      </a:stretch>
                    </p:blipFill>
                    <p:spPr bwMode="auto">
                      <a:xfrm>
                        <a:off x="4191170" y="1070414"/>
                        <a:ext cx="4696227" cy="4518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Диспетчеризация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/>
          <p:cNvGrpSpPr/>
          <p:nvPr/>
        </p:nvGrpSpPr>
        <p:grpSpPr>
          <a:xfrm>
            <a:off x="519546" y="1289865"/>
            <a:ext cx="7953311" cy="4075971"/>
            <a:chOff x="607490" y="1706563"/>
            <a:chExt cx="9299575" cy="5392737"/>
          </a:xfrm>
        </p:grpSpPr>
        <p:sp>
          <p:nvSpPr>
            <p:cNvPr id="16392" name="Rectangle 14"/>
            <p:cNvSpPr>
              <a:spLocks noChangeArrowheads="1"/>
            </p:cNvSpPr>
            <p:nvPr/>
          </p:nvSpPr>
          <p:spPr bwMode="auto">
            <a:xfrm>
              <a:off x="1346200" y="2984500"/>
              <a:ext cx="337383" cy="26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300" b="1">
                  <a:solidFill>
                    <a:srgbClr val="FF3300"/>
                  </a:solidFill>
                </a:rPr>
                <a:t>ШС</a:t>
              </a:r>
            </a:p>
          </p:txBody>
        </p:sp>
        <p:grpSp>
          <p:nvGrpSpPr>
            <p:cNvPr id="16394" name="Group 18"/>
            <p:cNvGrpSpPr>
              <a:grpSpLocks/>
            </p:cNvGrpSpPr>
            <p:nvPr/>
          </p:nvGrpSpPr>
          <p:grpSpPr bwMode="auto">
            <a:xfrm>
              <a:off x="5829300" y="3762375"/>
              <a:ext cx="2433638" cy="201613"/>
              <a:chOff x="3152" y="1884"/>
              <a:chExt cx="1316" cy="117"/>
            </a:xfrm>
          </p:grpSpPr>
          <p:sp>
            <p:nvSpPr>
              <p:cNvPr id="16431" name="Line 19"/>
              <p:cNvSpPr>
                <a:spLocks noChangeShapeType="1"/>
              </p:cNvSpPr>
              <p:nvPr/>
            </p:nvSpPr>
            <p:spPr bwMode="auto">
              <a:xfrm>
                <a:off x="3288" y="1942"/>
                <a:ext cx="1081" cy="1"/>
              </a:xfrm>
              <a:prstGeom prst="line">
                <a:avLst/>
              </a:prstGeom>
              <a:noFill/>
              <a:ln w="57150" cap="rnd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32" name="Freeform 20"/>
              <p:cNvSpPr>
                <a:spLocks/>
              </p:cNvSpPr>
              <p:nvPr/>
            </p:nvSpPr>
            <p:spPr bwMode="auto">
              <a:xfrm>
                <a:off x="3152" y="1884"/>
                <a:ext cx="136" cy="117"/>
              </a:xfrm>
              <a:custGeom>
                <a:avLst/>
                <a:gdLst>
                  <a:gd name="T0" fmla="*/ 82 w 175"/>
                  <a:gd name="T1" fmla="*/ 117 h 117"/>
                  <a:gd name="T2" fmla="*/ 0 w 175"/>
                  <a:gd name="T3" fmla="*/ 58 h 117"/>
                  <a:gd name="T4" fmla="*/ 82 w 175"/>
                  <a:gd name="T5" fmla="*/ 0 h 117"/>
                  <a:gd name="T6" fmla="*/ 82 w 175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7"/>
                  <a:gd name="T14" fmla="*/ 175 w 175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7">
                    <a:moveTo>
                      <a:pt x="175" y="117"/>
                    </a:moveTo>
                    <a:lnTo>
                      <a:pt x="0" y="58"/>
                    </a:lnTo>
                    <a:lnTo>
                      <a:pt x="175" y="0"/>
                    </a:lnTo>
                    <a:lnTo>
                      <a:pt x="175" y="117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33" name="Freeform 21"/>
              <p:cNvSpPr>
                <a:spLocks/>
              </p:cNvSpPr>
              <p:nvPr/>
            </p:nvSpPr>
            <p:spPr bwMode="auto">
              <a:xfrm>
                <a:off x="4332" y="1884"/>
                <a:ext cx="136" cy="117"/>
              </a:xfrm>
              <a:custGeom>
                <a:avLst/>
                <a:gdLst>
                  <a:gd name="T0" fmla="*/ 0 w 175"/>
                  <a:gd name="T1" fmla="*/ 0 h 117"/>
                  <a:gd name="T2" fmla="*/ 82 w 175"/>
                  <a:gd name="T3" fmla="*/ 58 h 117"/>
                  <a:gd name="T4" fmla="*/ 0 w 175"/>
                  <a:gd name="T5" fmla="*/ 117 h 117"/>
                  <a:gd name="T6" fmla="*/ 0 w 175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5"/>
                  <a:gd name="T13" fmla="*/ 0 h 117"/>
                  <a:gd name="T14" fmla="*/ 175 w 175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5" h="117">
                    <a:moveTo>
                      <a:pt x="0" y="0"/>
                    </a:moveTo>
                    <a:lnTo>
                      <a:pt x="175" y="58"/>
                    </a:lnTo>
                    <a:lnTo>
                      <a:pt x="0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396" name="Rectangle 26"/>
            <p:cNvSpPr>
              <a:spLocks noChangeArrowheads="1"/>
            </p:cNvSpPr>
            <p:nvPr/>
          </p:nvSpPr>
          <p:spPr bwMode="auto">
            <a:xfrm>
              <a:off x="5130800" y="2984500"/>
              <a:ext cx="337383" cy="26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300" b="1" dirty="0">
                  <a:solidFill>
                    <a:srgbClr val="FF3300"/>
                  </a:solidFill>
                </a:rPr>
                <a:t>ША</a:t>
              </a:r>
            </a:p>
          </p:txBody>
        </p:sp>
        <p:sp>
          <p:nvSpPr>
            <p:cNvPr id="16408" name="Rectangle 45"/>
            <p:cNvSpPr>
              <a:spLocks noChangeArrowheads="1"/>
            </p:cNvSpPr>
            <p:nvPr/>
          </p:nvSpPr>
          <p:spPr bwMode="auto">
            <a:xfrm>
              <a:off x="3079750" y="3656013"/>
              <a:ext cx="1412874" cy="20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000" b="1">
                  <a:solidFill>
                    <a:srgbClr val="000000"/>
                  </a:solidFill>
                </a:rPr>
                <a:t>Управление</a:t>
              </a:r>
              <a:endParaRPr lang="ru-RU" sz="1000" b="1"/>
            </a:p>
          </p:txBody>
        </p:sp>
        <p:sp>
          <p:nvSpPr>
            <p:cNvPr id="16411" name="Rectangle 51"/>
            <p:cNvSpPr>
              <a:spLocks noChangeArrowheads="1"/>
            </p:cNvSpPr>
            <p:nvPr/>
          </p:nvSpPr>
          <p:spPr bwMode="auto">
            <a:xfrm>
              <a:off x="8299823" y="3452813"/>
              <a:ext cx="1265033" cy="529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300" b="1">
                  <a:solidFill>
                    <a:srgbClr val="FFFFFF"/>
                  </a:solidFill>
                </a:rPr>
                <a:t>Приложение </a:t>
              </a:r>
            </a:p>
            <a:p>
              <a:pPr algn="ctr"/>
              <a:r>
                <a:rPr lang="ru-RU" sz="1300" b="1">
                  <a:solidFill>
                    <a:srgbClr val="FFFFFF"/>
                  </a:solidFill>
                </a:rPr>
                <a:t>диспетчера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607490" y="1706563"/>
              <a:ext cx="9299575" cy="5392737"/>
              <a:chOff x="607490" y="1706563"/>
              <a:chExt cx="9299575" cy="5392737"/>
            </a:xfrm>
          </p:grpSpPr>
          <p:pic>
            <p:nvPicPr>
              <p:cNvPr id="16387" name="Рисунок 51" descr="control.jpg"/>
              <p:cNvPicPr>
                <a:picLocks noChangeAspect="1"/>
              </p:cNvPicPr>
              <p:nvPr/>
            </p:nvPicPr>
            <p:blipFill>
              <a:blip r:embed="rId2" cstate="print"/>
              <a:srcRect l="51225" t="26192" r="9525" b="18971"/>
              <a:stretch>
                <a:fillRect/>
              </a:stretch>
            </p:blipFill>
            <p:spPr bwMode="auto">
              <a:xfrm>
                <a:off x="4517502" y="1771650"/>
                <a:ext cx="1416050" cy="148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388" name="Picture 9" descr="sens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41813" y="5846763"/>
                <a:ext cx="1690687" cy="989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389" name="Picture 47" descr="frezz_trub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8290" y="5764213"/>
                <a:ext cx="1828800" cy="1335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390" name="Рисунок 49" descr="latest6.jpg"/>
              <p:cNvPicPr>
                <a:picLocks noChangeAspect="1"/>
              </p:cNvPicPr>
              <p:nvPr/>
            </p:nvPicPr>
            <p:blipFill>
              <a:blip r:embed="rId5" cstate="print"/>
              <a:srcRect l="18056"/>
              <a:stretch>
                <a:fillRect/>
              </a:stretch>
            </p:blipFill>
            <p:spPr bwMode="auto">
              <a:xfrm>
                <a:off x="685277" y="1763713"/>
                <a:ext cx="1819275" cy="1477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391" name="Group 6"/>
              <p:cNvGrpSpPr>
                <a:grpSpLocks/>
              </p:cNvGrpSpPr>
              <p:nvPr/>
            </p:nvGrpSpPr>
            <p:grpSpPr bwMode="auto">
              <a:xfrm flipH="1">
                <a:off x="2568052" y="3776663"/>
                <a:ext cx="2119313" cy="200025"/>
                <a:chOff x="1202" y="1734"/>
                <a:chExt cx="1088" cy="116"/>
              </a:xfrm>
            </p:grpSpPr>
            <p:sp>
              <p:nvSpPr>
                <p:cNvPr id="16436" name="Line 7"/>
                <p:cNvSpPr>
                  <a:spLocks noChangeShapeType="1"/>
                </p:cNvSpPr>
                <p:nvPr/>
              </p:nvSpPr>
              <p:spPr bwMode="auto">
                <a:xfrm>
                  <a:off x="1202" y="1797"/>
                  <a:ext cx="9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7" name="Freeform 8"/>
                <p:cNvSpPr>
                  <a:spLocks/>
                </p:cNvSpPr>
                <p:nvPr/>
              </p:nvSpPr>
              <p:spPr bwMode="auto">
                <a:xfrm>
                  <a:off x="2161" y="1734"/>
                  <a:ext cx="129" cy="116"/>
                </a:xfrm>
                <a:custGeom>
                  <a:avLst/>
                  <a:gdLst>
                    <a:gd name="T0" fmla="*/ 0 w 175"/>
                    <a:gd name="T1" fmla="*/ 0 h 116"/>
                    <a:gd name="T2" fmla="*/ 70 w 175"/>
                    <a:gd name="T3" fmla="*/ 58 h 116"/>
                    <a:gd name="T4" fmla="*/ 0 w 175"/>
                    <a:gd name="T5" fmla="*/ 116 h 116"/>
                    <a:gd name="T6" fmla="*/ 0 w 175"/>
                    <a:gd name="T7" fmla="*/ 0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116"/>
                    <a:gd name="T14" fmla="*/ 175 w 175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116">
                      <a:moveTo>
                        <a:pt x="0" y="0"/>
                      </a:moveTo>
                      <a:lnTo>
                        <a:pt x="175" y="58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6393" name="Group 15"/>
              <p:cNvGrpSpPr>
                <a:grpSpLocks/>
              </p:cNvGrpSpPr>
              <p:nvPr/>
            </p:nvGrpSpPr>
            <p:grpSpPr bwMode="auto">
              <a:xfrm>
                <a:off x="2568052" y="3454400"/>
                <a:ext cx="2119313" cy="200025"/>
                <a:chOff x="1202" y="1734"/>
                <a:chExt cx="1088" cy="116"/>
              </a:xfrm>
            </p:grpSpPr>
            <p:sp>
              <p:nvSpPr>
                <p:cNvPr id="16434" name="Line 16"/>
                <p:cNvSpPr>
                  <a:spLocks noChangeShapeType="1"/>
                </p:cNvSpPr>
                <p:nvPr/>
              </p:nvSpPr>
              <p:spPr bwMode="auto">
                <a:xfrm>
                  <a:off x="1202" y="1797"/>
                  <a:ext cx="9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5" name="Freeform 17"/>
                <p:cNvSpPr>
                  <a:spLocks/>
                </p:cNvSpPr>
                <p:nvPr/>
              </p:nvSpPr>
              <p:spPr bwMode="auto">
                <a:xfrm>
                  <a:off x="2161" y="1734"/>
                  <a:ext cx="129" cy="116"/>
                </a:xfrm>
                <a:custGeom>
                  <a:avLst/>
                  <a:gdLst>
                    <a:gd name="T0" fmla="*/ 0 w 175"/>
                    <a:gd name="T1" fmla="*/ 0 h 116"/>
                    <a:gd name="T2" fmla="*/ 70 w 175"/>
                    <a:gd name="T3" fmla="*/ 58 h 116"/>
                    <a:gd name="T4" fmla="*/ 0 w 175"/>
                    <a:gd name="T5" fmla="*/ 116 h 116"/>
                    <a:gd name="T6" fmla="*/ 0 w 175"/>
                    <a:gd name="T7" fmla="*/ 0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116"/>
                    <a:gd name="T14" fmla="*/ 175 w 175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116">
                      <a:moveTo>
                        <a:pt x="0" y="0"/>
                      </a:moveTo>
                      <a:lnTo>
                        <a:pt x="175" y="58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6395" name="Group 22"/>
              <p:cNvGrpSpPr>
                <a:grpSpLocks/>
              </p:cNvGrpSpPr>
              <p:nvPr/>
            </p:nvGrpSpPr>
            <p:grpSpPr bwMode="auto">
              <a:xfrm>
                <a:off x="1452040" y="4157663"/>
                <a:ext cx="200025" cy="1071562"/>
                <a:chOff x="576" y="2167"/>
                <a:chExt cx="116" cy="751"/>
              </a:xfrm>
            </p:grpSpPr>
            <p:sp>
              <p:nvSpPr>
                <p:cNvPr id="16428" name="Line 23"/>
                <p:cNvSpPr>
                  <a:spLocks noChangeShapeType="1"/>
                </p:cNvSpPr>
                <p:nvPr/>
              </p:nvSpPr>
              <p:spPr bwMode="auto">
                <a:xfrm>
                  <a:off x="634" y="2328"/>
                  <a:ext cx="1" cy="429"/>
                </a:xfrm>
                <a:prstGeom prst="line">
                  <a:avLst/>
                </a:prstGeom>
                <a:noFill/>
                <a:ln w="57150" cap="rnd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9" name="Freeform 24"/>
                <p:cNvSpPr>
                  <a:spLocks/>
                </p:cNvSpPr>
                <p:nvPr/>
              </p:nvSpPr>
              <p:spPr bwMode="auto">
                <a:xfrm>
                  <a:off x="576" y="2167"/>
                  <a:ext cx="116" cy="175"/>
                </a:xfrm>
                <a:custGeom>
                  <a:avLst/>
                  <a:gdLst>
                    <a:gd name="T0" fmla="*/ 0 w 116"/>
                    <a:gd name="T1" fmla="*/ 175 h 175"/>
                    <a:gd name="T2" fmla="*/ 58 w 116"/>
                    <a:gd name="T3" fmla="*/ 0 h 175"/>
                    <a:gd name="T4" fmla="*/ 116 w 116"/>
                    <a:gd name="T5" fmla="*/ 175 h 175"/>
                    <a:gd name="T6" fmla="*/ 0 w 116"/>
                    <a:gd name="T7" fmla="*/ 175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0" y="175"/>
                      </a:moveTo>
                      <a:lnTo>
                        <a:pt x="58" y="0"/>
                      </a:lnTo>
                      <a:lnTo>
                        <a:pt x="116" y="175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0" name="Freeform 25"/>
                <p:cNvSpPr>
                  <a:spLocks/>
                </p:cNvSpPr>
                <p:nvPr/>
              </p:nvSpPr>
              <p:spPr bwMode="auto">
                <a:xfrm>
                  <a:off x="576" y="2743"/>
                  <a:ext cx="116" cy="175"/>
                </a:xfrm>
                <a:custGeom>
                  <a:avLst/>
                  <a:gdLst>
                    <a:gd name="T0" fmla="*/ 116 w 116"/>
                    <a:gd name="T1" fmla="*/ 0 h 175"/>
                    <a:gd name="T2" fmla="*/ 58 w 116"/>
                    <a:gd name="T3" fmla="*/ 175 h 175"/>
                    <a:gd name="T4" fmla="*/ 0 w 116"/>
                    <a:gd name="T5" fmla="*/ 0 h 175"/>
                    <a:gd name="T6" fmla="*/ 116 w 116"/>
                    <a:gd name="T7" fmla="*/ 0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116" y="0"/>
                      </a:moveTo>
                      <a:lnTo>
                        <a:pt x="58" y="175"/>
                      </a:lnTo>
                      <a:lnTo>
                        <a:pt x="0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397" name="AutoShape 27"/>
              <p:cNvSpPr>
                <a:spLocks noChangeArrowheads="1"/>
              </p:cNvSpPr>
              <p:nvPr/>
            </p:nvSpPr>
            <p:spPr bwMode="auto">
              <a:xfrm>
                <a:off x="607490" y="3297238"/>
                <a:ext cx="1960562" cy="858837"/>
              </a:xfrm>
              <a:prstGeom prst="flowChartAlternateProcess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398" name="Rectangle 28"/>
              <p:cNvSpPr>
                <a:spLocks noChangeArrowheads="1"/>
              </p:cNvSpPr>
              <p:nvPr/>
            </p:nvSpPr>
            <p:spPr bwMode="auto">
              <a:xfrm>
                <a:off x="938407" y="3349625"/>
                <a:ext cx="1349528" cy="732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1000" b="1">
                    <a:solidFill>
                      <a:srgbClr val="FFFFFF"/>
                    </a:solidFill>
                  </a:rPr>
                  <a:t>СИЛОВОЕ </a:t>
                </a:r>
                <a:br>
                  <a:rPr lang="ru-RU" sz="1000" b="1">
                    <a:solidFill>
                      <a:srgbClr val="FFFFFF"/>
                    </a:solidFill>
                  </a:rPr>
                </a:br>
                <a:r>
                  <a:rPr lang="ru-RU" sz="1000" b="1">
                    <a:solidFill>
                      <a:srgbClr val="FFFFFF"/>
                    </a:solidFill>
                  </a:rPr>
                  <a:t>ОБОРУДОВАНИЕ</a:t>
                </a:r>
                <a:r>
                  <a:rPr lang="ru-RU" sz="800" b="1">
                    <a:solidFill>
                      <a:srgbClr val="FFFFFF"/>
                    </a:solidFill>
                  </a:rPr>
                  <a:t/>
                </a:r>
                <a:br>
                  <a:rPr lang="ru-RU" sz="800" b="1">
                    <a:solidFill>
                      <a:srgbClr val="FFFFFF"/>
                    </a:solidFill>
                  </a:rPr>
                </a:br>
                <a:r>
                  <a:rPr lang="ru-RU" sz="800" b="1">
                    <a:solidFill>
                      <a:srgbClr val="FFFFFF"/>
                    </a:solidFill>
                  </a:rPr>
                  <a:t>(Автоматы, УЗО, </a:t>
                </a:r>
                <a:br>
                  <a:rPr lang="ru-RU" sz="800" b="1">
                    <a:solidFill>
                      <a:srgbClr val="FFFFFF"/>
                    </a:solidFill>
                  </a:rPr>
                </a:br>
                <a:r>
                  <a:rPr lang="ru-RU" sz="800" b="1">
                    <a:solidFill>
                      <a:srgbClr val="FFFFFF"/>
                    </a:solidFill>
                  </a:rPr>
                  <a:t>Магнитные пускатели)</a:t>
                </a:r>
              </a:p>
            </p:txBody>
          </p:sp>
          <p:sp>
            <p:nvSpPr>
              <p:cNvPr id="16399" name="Rectangle 29"/>
              <p:cNvSpPr>
                <a:spLocks noChangeArrowheads="1"/>
              </p:cNvSpPr>
              <p:nvPr/>
            </p:nvSpPr>
            <p:spPr bwMode="auto">
              <a:xfrm>
                <a:off x="1671115" y="4529138"/>
                <a:ext cx="760984" cy="447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b="1">
                    <a:solidFill>
                      <a:srgbClr val="000000"/>
                    </a:solidFill>
                  </a:rPr>
                  <a:t>Силовые</a:t>
                </a:r>
                <a:br>
                  <a:rPr lang="ru-RU" b="1">
                    <a:solidFill>
                      <a:srgbClr val="000000"/>
                    </a:solidFill>
                  </a:rPr>
                </a:br>
                <a:r>
                  <a:rPr lang="ru-RU" b="1">
                    <a:solidFill>
                      <a:srgbClr val="000000"/>
                    </a:solidFill>
                  </a:rPr>
                  <a:t>кабели</a:t>
                </a:r>
                <a:endParaRPr lang="ru-RU" b="1"/>
              </a:p>
            </p:txBody>
          </p:sp>
          <p:sp>
            <p:nvSpPr>
              <p:cNvPr id="16400" name="Rectangle 30"/>
              <p:cNvSpPr>
                <a:spLocks noChangeArrowheads="1"/>
              </p:cNvSpPr>
              <p:nvPr/>
            </p:nvSpPr>
            <p:spPr bwMode="auto">
              <a:xfrm>
                <a:off x="696481" y="5305426"/>
                <a:ext cx="1700030" cy="407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1000" b="1">
                    <a:solidFill>
                      <a:srgbClr val="CC3300"/>
                    </a:solidFill>
                  </a:rPr>
                  <a:t>К НАГРЕВАТЕЛЬНОМУ</a:t>
                </a:r>
                <a:br>
                  <a:rPr lang="ru-RU" sz="1000" b="1">
                    <a:solidFill>
                      <a:srgbClr val="CC3300"/>
                    </a:solidFill>
                  </a:rPr>
                </a:br>
                <a:r>
                  <a:rPr lang="ru-RU" sz="1000" b="1">
                    <a:solidFill>
                      <a:srgbClr val="CC3300"/>
                    </a:solidFill>
                  </a:rPr>
                  <a:t>КАБЕЛЮ</a:t>
                </a:r>
              </a:p>
            </p:txBody>
          </p:sp>
          <p:sp>
            <p:nvSpPr>
              <p:cNvPr id="16401" name="Rectangle 31"/>
              <p:cNvSpPr>
                <a:spLocks noChangeArrowheads="1"/>
              </p:cNvSpPr>
              <p:nvPr/>
            </p:nvSpPr>
            <p:spPr bwMode="auto">
              <a:xfrm>
                <a:off x="4662593" y="5295900"/>
                <a:ext cx="1163968" cy="407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1000" b="1">
                    <a:solidFill>
                      <a:srgbClr val="CC3300"/>
                    </a:solidFill>
                  </a:rPr>
                  <a:t>К ДАТЧИКАМ</a:t>
                </a:r>
                <a:br>
                  <a:rPr lang="ru-RU" sz="1000" b="1">
                    <a:solidFill>
                      <a:srgbClr val="CC3300"/>
                    </a:solidFill>
                  </a:rPr>
                </a:br>
                <a:r>
                  <a:rPr lang="ru-RU" sz="1000" b="1">
                    <a:solidFill>
                      <a:srgbClr val="CC3300"/>
                    </a:solidFill>
                  </a:rPr>
                  <a:t>ТЕМПЕРАТУРЫ</a:t>
                </a:r>
              </a:p>
            </p:txBody>
          </p:sp>
          <p:sp>
            <p:nvSpPr>
              <p:cNvPr id="16402" name="Rectangle 32"/>
              <p:cNvSpPr>
                <a:spLocks noChangeArrowheads="1"/>
              </p:cNvSpPr>
              <p:nvPr/>
            </p:nvSpPr>
            <p:spPr bwMode="auto">
              <a:xfrm>
                <a:off x="8386763" y="5311775"/>
                <a:ext cx="1340157" cy="1221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 b="1">
                    <a:solidFill>
                      <a:srgbClr val="FF0000"/>
                    </a:solidFill>
                  </a:rPr>
                  <a:t>УПРАВЛЕНИЕ И </a:t>
                </a:r>
              </a:p>
              <a:p>
                <a:r>
                  <a:rPr lang="ru-RU" sz="1000" b="1">
                    <a:solidFill>
                      <a:srgbClr val="FF0000"/>
                    </a:solidFill>
                  </a:rPr>
                  <a:t>РЕГУЛИРОВАНИЕ</a:t>
                </a:r>
              </a:p>
              <a:p>
                <a:endParaRPr lang="ru-RU" sz="1000" b="1">
                  <a:solidFill>
                    <a:srgbClr val="FF0000"/>
                  </a:solidFill>
                </a:endParaRPr>
              </a:p>
              <a:p>
                <a:r>
                  <a:rPr lang="ru-RU" sz="1000" b="1">
                    <a:solidFill>
                      <a:srgbClr val="FF0000"/>
                    </a:solidFill>
                  </a:rPr>
                  <a:t>ЗАЩИТА</a:t>
                </a:r>
              </a:p>
              <a:p>
                <a:endParaRPr lang="ru-RU" sz="1000" b="1">
                  <a:solidFill>
                    <a:srgbClr val="FF0000"/>
                  </a:solidFill>
                </a:endParaRPr>
              </a:p>
              <a:p>
                <a:r>
                  <a:rPr lang="ru-RU" sz="1000" b="1">
                    <a:solidFill>
                      <a:srgbClr val="FF0000"/>
                    </a:solidFill>
                  </a:rPr>
                  <a:t>КОНТРОЛЬ</a:t>
                </a:r>
              </a:p>
            </p:txBody>
          </p:sp>
          <p:grpSp>
            <p:nvGrpSpPr>
              <p:cNvPr id="16403" name="Group 33"/>
              <p:cNvGrpSpPr>
                <a:grpSpLocks/>
              </p:cNvGrpSpPr>
              <p:nvPr/>
            </p:nvGrpSpPr>
            <p:grpSpPr bwMode="auto">
              <a:xfrm>
                <a:off x="5148263" y="4179888"/>
                <a:ext cx="200025" cy="1071562"/>
                <a:chOff x="576" y="2167"/>
                <a:chExt cx="116" cy="751"/>
              </a:xfrm>
            </p:grpSpPr>
            <p:sp>
              <p:nvSpPr>
                <p:cNvPr id="16425" name="Line 34"/>
                <p:cNvSpPr>
                  <a:spLocks noChangeShapeType="1"/>
                </p:cNvSpPr>
                <p:nvPr/>
              </p:nvSpPr>
              <p:spPr bwMode="auto">
                <a:xfrm>
                  <a:off x="634" y="2328"/>
                  <a:ext cx="1" cy="429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6" name="Freeform 35"/>
                <p:cNvSpPr>
                  <a:spLocks/>
                </p:cNvSpPr>
                <p:nvPr/>
              </p:nvSpPr>
              <p:spPr bwMode="auto">
                <a:xfrm>
                  <a:off x="576" y="2167"/>
                  <a:ext cx="116" cy="175"/>
                </a:xfrm>
                <a:custGeom>
                  <a:avLst/>
                  <a:gdLst>
                    <a:gd name="T0" fmla="*/ 0 w 116"/>
                    <a:gd name="T1" fmla="*/ 175 h 175"/>
                    <a:gd name="T2" fmla="*/ 58 w 116"/>
                    <a:gd name="T3" fmla="*/ 0 h 175"/>
                    <a:gd name="T4" fmla="*/ 116 w 116"/>
                    <a:gd name="T5" fmla="*/ 175 h 175"/>
                    <a:gd name="T6" fmla="*/ 0 w 116"/>
                    <a:gd name="T7" fmla="*/ 175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0" y="175"/>
                      </a:moveTo>
                      <a:lnTo>
                        <a:pt x="58" y="0"/>
                      </a:lnTo>
                      <a:lnTo>
                        <a:pt x="116" y="175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7" name="Freeform 36"/>
                <p:cNvSpPr>
                  <a:spLocks/>
                </p:cNvSpPr>
                <p:nvPr/>
              </p:nvSpPr>
              <p:spPr bwMode="auto">
                <a:xfrm>
                  <a:off x="576" y="2743"/>
                  <a:ext cx="116" cy="175"/>
                </a:xfrm>
                <a:custGeom>
                  <a:avLst/>
                  <a:gdLst>
                    <a:gd name="T0" fmla="*/ 116 w 116"/>
                    <a:gd name="T1" fmla="*/ 0 h 175"/>
                    <a:gd name="T2" fmla="*/ 58 w 116"/>
                    <a:gd name="T3" fmla="*/ 175 h 175"/>
                    <a:gd name="T4" fmla="*/ 0 w 116"/>
                    <a:gd name="T5" fmla="*/ 0 h 175"/>
                    <a:gd name="T6" fmla="*/ 116 w 116"/>
                    <a:gd name="T7" fmla="*/ 0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116" y="0"/>
                      </a:moveTo>
                      <a:lnTo>
                        <a:pt x="58" y="175"/>
                      </a:lnTo>
                      <a:lnTo>
                        <a:pt x="0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404" name="AutoShape 37"/>
              <p:cNvSpPr>
                <a:spLocks noChangeArrowheads="1"/>
              </p:cNvSpPr>
              <p:nvPr/>
            </p:nvSpPr>
            <p:spPr bwMode="auto">
              <a:xfrm>
                <a:off x="4687365" y="3297238"/>
                <a:ext cx="1098550" cy="860425"/>
              </a:xfrm>
              <a:prstGeom prst="flowChartAlternateProcess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405" name="Rectangle 38"/>
              <p:cNvSpPr>
                <a:spLocks noChangeArrowheads="1"/>
              </p:cNvSpPr>
              <p:nvPr/>
            </p:nvSpPr>
            <p:spPr bwMode="auto">
              <a:xfrm>
                <a:off x="5050008" y="3579813"/>
                <a:ext cx="395486" cy="264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FFFFFF"/>
                    </a:solidFill>
                  </a:rPr>
                  <a:t>ПЛК</a:t>
                </a:r>
              </a:p>
            </p:txBody>
          </p:sp>
          <p:sp>
            <p:nvSpPr>
              <p:cNvPr id="16406" name="Rectangle 43"/>
              <p:cNvSpPr>
                <a:spLocks noChangeArrowheads="1"/>
              </p:cNvSpPr>
              <p:nvPr/>
            </p:nvSpPr>
            <p:spPr bwMode="auto">
              <a:xfrm>
                <a:off x="2755377" y="3352800"/>
                <a:ext cx="1911350" cy="407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ru-RU" sz="1000" b="1">
                    <a:solidFill>
                      <a:srgbClr val="000000"/>
                    </a:solidFill>
                  </a:rPr>
                  <a:t>Дискретные сигналы</a:t>
                </a:r>
                <a:br>
                  <a:rPr lang="ru-RU" sz="1000" b="1">
                    <a:solidFill>
                      <a:srgbClr val="000000"/>
                    </a:solidFill>
                  </a:rPr>
                </a:br>
                <a:endParaRPr lang="ru-RU" sz="1000" b="1"/>
              </a:p>
            </p:txBody>
          </p:sp>
          <p:sp>
            <p:nvSpPr>
              <p:cNvPr id="16407" name="Rectangle 44"/>
              <p:cNvSpPr>
                <a:spLocks noChangeArrowheads="1"/>
              </p:cNvSpPr>
              <p:nvPr/>
            </p:nvSpPr>
            <p:spPr bwMode="auto">
              <a:xfrm>
                <a:off x="6268515" y="3630613"/>
                <a:ext cx="1412874" cy="203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ru-RU" sz="1000" b="1">
                    <a:solidFill>
                      <a:srgbClr val="000000"/>
                    </a:solidFill>
                  </a:rPr>
                  <a:t>Кабели</a:t>
                </a:r>
                <a:r>
                  <a:rPr lang="ru-RU" sz="800" b="1">
                    <a:solidFill>
                      <a:srgbClr val="000000"/>
                    </a:solidFill>
                  </a:rPr>
                  <a:t> </a:t>
                </a:r>
                <a:r>
                  <a:rPr lang="ru-RU" sz="1000" b="1">
                    <a:solidFill>
                      <a:srgbClr val="000000"/>
                    </a:solidFill>
                  </a:rPr>
                  <a:t>связи</a:t>
                </a:r>
                <a:endParaRPr lang="ru-RU" sz="1000" b="1"/>
              </a:p>
            </p:txBody>
          </p:sp>
          <p:sp>
            <p:nvSpPr>
              <p:cNvPr id="16409" name="Rectangle 46"/>
              <p:cNvSpPr>
                <a:spLocks noChangeArrowheads="1"/>
              </p:cNvSpPr>
              <p:nvPr/>
            </p:nvSpPr>
            <p:spPr bwMode="auto">
              <a:xfrm>
                <a:off x="6192315" y="3925889"/>
                <a:ext cx="1882775" cy="61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ru-RU" sz="1000" b="1">
                    <a:solidFill>
                      <a:srgbClr val="000000"/>
                    </a:solidFill>
                  </a:rPr>
                  <a:t>Состояние системы (температура, установки, внештатные ситуации)</a:t>
                </a:r>
                <a:endParaRPr lang="ru-RU" sz="1000" b="1"/>
              </a:p>
            </p:txBody>
          </p:sp>
          <p:sp>
            <p:nvSpPr>
              <p:cNvPr id="16410" name="AutoShape 50"/>
              <p:cNvSpPr>
                <a:spLocks noChangeArrowheads="1"/>
              </p:cNvSpPr>
              <p:nvPr/>
            </p:nvSpPr>
            <p:spPr bwMode="auto">
              <a:xfrm>
                <a:off x="8250238" y="3271838"/>
                <a:ext cx="1377950" cy="860425"/>
              </a:xfrm>
              <a:prstGeom prst="flowChartAlternateProcess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412" name="Group 6"/>
              <p:cNvGrpSpPr>
                <a:grpSpLocks/>
              </p:cNvGrpSpPr>
              <p:nvPr/>
            </p:nvGrpSpPr>
            <p:grpSpPr bwMode="auto">
              <a:xfrm flipH="1">
                <a:off x="5790677" y="3449638"/>
                <a:ext cx="2417763" cy="241300"/>
                <a:chOff x="1202" y="1734"/>
                <a:chExt cx="1088" cy="116"/>
              </a:xfrm>
            </p:grpSpPr>
            <p:sp>
              <p:nvSpPr>
                <p:cNvPr id="16423" name="Line 7"/>
                <p:cNvSpPr>
                  <a:spLocks noChangeShapeType="1"/>
                </p:cNvSpPr>
                <p:nvPr/>
              </p:nvSpPr>
              <p:spPr bwMode="auto">
                <a:xfrm>
                  <a:off x="1202" y="1797"/>
                  <a:ext cx="9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4" name="Freeform 8"/>
                <p:cNvSpPr>
                  <a:spLocks/>
                </p:cNvSpPr>
                <p:nvPr/>
              </p:nvSpPr>
              <p:spPr bwMode="auto">
                <a:xfrm>
                  <a:off x="2161" y="1734"/>
                  <a:ext cx="129" cy="116"/>
                </a:xfrm>
                <a:custGeom>
                  <a:avLst/>
                  <a:gdLst>
                    <a:gd name="T0" fmla="*/ 0 w 175"/>
                    <a:gd name="T1" fmla="*/ 0 h 116"/>
                    <a:gd name="T2" fmla="*/ 70 w 175"/>
                    <a:gd name="T3" fmla="*/ 58 h 116"/>
                    <a:gd name="T4" fmla="*/ 0 w 175"/>
                    <a:gd name="T5" fmla="*/ 116 h 116"/>
                    <a:gd name="T6" fmla="*/ 0 w 175"/>
                    <a:gd name="T7" fmla="*/ 0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116"/>
                    <a:gd name="T14" fmla="*/ 175 w 175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116">
                      <a:moveTo>
                        <a:pt x="0" y="0"/>
                      </a:moveTo>
                      <a:lnTo>
                        <a:pt x="175" y="58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413" name="Rectangle 45"/>
              <p:cNvSpPr>
                <a:spLocks noChangeArrowheads="1"/>
              </p:cNvSpPr>
              <p:nvPr/>
            </p:nvSpPr>
            <p:spPr bwMode="auto">
              <a:xfrm>
                <a:off x="6390752" y="3297239"/>
                <a:ext cx="1412874" cy="203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ru-RU" sz="1000" b="1">
                    <a:solidFill>
                      <a:srgbClr val="000000"/>
                    </a:solidFill>
                  </a:rPr>
                  <a:t>Управление</a:t>
                </a:r>
                <a:endParaRPr lang="ru-RU" sz="1000" b="1"/>
              </a:p>
            </p:txBody>
          </p:sp>
          <p:grpSp>
            <p:nvGrpSpPr>
              <p:cNvPr id="16414" name="Group 33"/>
              <p:cNvGrpSpPr>
                <a:grpSpLocks/>
              </p:cNvGrpSpPr>
              <p:nvPr/>
            </p:nvGrpSpPr>
            <p:grpSpPr bwMode="auto">
              <a:xfrm>
                <a:off x="8904288" y="4179888"/>
                <a:ext cx="200025" cy="1071562"/>
                <a:chOff x="576" y="2167"/>
                <a:chExt cx="116" cy="751"/>
              </a:xfrm>
            </p:grpSpPr>
            <p:sp>
              <p:nvSpPr>
                <p:cNvPr id="16420" name="Line 34"/>
                <p:cNvSpPr>
                  <a:spLocks noChangeShapeType="1"/>
                </p:cNvSpPr>
                <p:nvPr/>
              </p:nvSpPr>
              <p:spPr bwMode="auto">
                <a:xfrm>
                  <a:off x="634" y="2328"/>
                  <a:ext cx="1" cy="429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1" name="Freeform 35"/>
                <p:cNvSpPr>
                  <a:spLocks/>
                </p:cNvSpPr>
                <p:nvPr/>
              </p:nvSpPr>
              <p:spPr bwMode="auto">
                <a:xfrm>
                  <a:off x="576" y="2167"/>
                  <a:ext cx="116" cy="175"/>
                </a:xfrm>
                <a:custGeom>
                  <a:avLst/>
                  <a:gdLst>
                    <a:gd name="T0" fmla="*/ 0 w 116"/>
                    <a:gd name="T1" fmla="*/ 175 h 175"/>
                    <a:gd name="T2" fmla="*/ 58 w 116"/>
                    <a:gd name="T3" fmla="*/ 0 h 175"/>
                    <a:gd name="T4" fmla="*/ 116 w 116"/>
                    <a:gd name="T5" fmla="*/ 175 h 175"/>
                    <a:gd name="T6" fmla="*/ 0 w 116"/>
                    <a:gd name="T7" fmla="*/ 175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0" y="175"/>
                      </a:moveTo>
                      <a:lnTo>
                        <a:pt x="58" y="0"/>
                      </a:lnTo>
                      <a:lnTo>
                        <a:pt x="116" y="175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2" name="Freeform 36"/>
                <p:cNvSpPr>
                  <a:spLocks/>
                </p:cNvSpPr>
                <p:nvPr/>
              </p:nvSpPr>
              <p:spPr bwMode="auto">
                <a:xfrm>
                  <a:off x="576" y="2743"/>
                  <a:ext cx="116" cy="175"/>
                </a:xfrm>
                <a:custGeom>
                  <a:avLst/>
                  <a:gdLst>
                    <a:gd name="T0" fmla="*/ 116 w 116"/>
                    <a:gd name="T1" fmla="*/ 0 h 175"/>
                    <a:gd name="T2" fmla="*/ 58 w 116"/>
                    <a:gd name="T3" fmla="*/ 175 h 175"/>
                    <a:gd name="T4" fmla="*/ 0 w 116"/>
                    <a:gd name="T5" fmla="*/ 0 h 175"/>
                    <a:gd name="T6" fmla="*/ 116 w 116"/>
                    <a:gd name="T7" fmla="*/ 0 h 1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75"/>
                    <a:gd name="T14" fmla="*/ 116 w 116"/>
                    <a:gd name="T15" fmla="*/ 175 h 1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75">
                      <a:moveTo>
                        <a:pt x="116" y="0"/>
                      </a:moveTo>
                      <a:lnTo>
                        <a:pt x="58" y="175"/>
                      </a:lnTo>
                      <a:lnTo>
                        <a:pt x="0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6415" name="Group 6"/>
              <p:cNvGrpSpPr>
                <a:grpSpLocks/>
              </p:cNvGrpSpPr>
              <p:nvPr/>
            </p:nvGrpSpPr>
            <p:grpSpPr bwMode="auto">
              <a:xfrm flipH="1">
                <a:off x="5944665" y="2471738"/>
                <a:ext cx="706437" cy="161925"/>
                <a:chOff x="1202" y="1734"/>
                <a:chExt cx="1088" cy="116"/>
              </a:xfrm>
            </p:grpSpPr>
            <p:sp>
              <p:nvSpPr>
                <p:cNvPr id="16418" name="Line 7"/>
                <p:cNvSpPr>
                  <a:spLocks noChangeShapeType="1"/>
                </p:cNvSpPr>
                <p:nvPr/>
              </p:nvSpPr>
              <p:spPr bwMode="auto">
                <a:xfrm>
                  <a:off x="1202" y="1797"/>
                  <a:ext cx="998" cy="0"/>
                </a:xfrm>
                <a:prstGeom prst="line">
                  <a:avLst/>
                </a:prstGeom>
                <a:noFill/>
                <a:ln w="57150" cap="rnd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9" name="Freeform 8"/>
                <p:cNvSpPr>
                  <a:spLocks/>
                </p:cNvSpPr>
                <p:nvPr/>
              </p:nvSpPr>
              <p:spPr bwMode="auto">
                <a:xfrm>
                  <a:off x="2161" y="1734"/>
                  <a:ext cx="129" cy="116"/>
                </a:xfrm>
                <a:custGeom>
                  <a:avLst/>
                  <a:gdLst>
                    <a:gd name="T0" fmla="*/ 0 w 175"/>
                    <a:gd name="T1" fmla="*/ 0 h 116"/>
                    <a:gd name="T2" fmla="*/ 70 w 175"/>
                    <a:gd name="T3" fmla="*/ 58 h 116"/>
                    <a:gd name="T4" fmla="*/ 0 w 175"/>
                    <a:gd name="T5" fmla="*/ 116 h 116"/>
                    <a:gd name="T6" fmla="*/ 0 w 175"/>
                    <a:gd name="T7" fmla="*/ 0 h 1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116"/>
                    <a:gd name="T14" fmla="*/ 175 w 175"/>
                    <a:gd name="T15" fmla="*/ 116 h 1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116">
                      <a:moveTo>
                        <a:pt x="0" y="0"/>
                      </a:moveTo>
                      <a:lnTo>
                        <a:pt x="175" y="58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33CC"/>
                </a:solidFill>
                <a:ln w="9525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416" name="Rectangle 45"/>
              <p:cNvSpPr>
                <a:spLocks noChangeArrowheads="1"/>
              </p:cNvSpPr>
              <p:nvPr/>
            </p:nvSpPr>
            <p:spPr bwMode="auto">
              <a:xfrm>
                <a:off x="5998640" y="1871663"/>
                <a:ext cx="1412874" cy="61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ru-RU" sz="1000" b="1" dirty="0">
                    <a:solidFill>
                      <a:srgbClr val="000000"/>
                    </a:solidFill>
                  </a:rPr>
                  <a:t>Управление и </a:t>
                </a:r>
              </a:p>
              <a:p>
                <a:r>
                  <a:rPr lang="ru-RU" sz="1000" b="1" dirty="0">
                    <a:solidFill>
                      <a:srgbClr val="000000"/>
                    </a:solidFill>
                  </a:rPr>
                  <a:t>Контроль из</a:t>
                </a:r>
              </a:p>
              <a:p>
                <a:r>
                  <a:rPr lang="ru-RU" sz="1000" b="1" dirty="0">
                    <a:solidFill>
                      <a:srgbClr val="000000"/>
                    </a:solidFill>
                  </a:rPr>
                  <a:t>диспетчерской</a:t>
                </a:r>
                <a:endParaRPr lang="ru-RU" sz="1000" b="1" dirty="0"/>
              </a:p>
            </p:txBody>
          </p:sp>
          <p:pic>
            <p:nvPicPr>
              <p:cNvPr id="16417" name="Picture 53" descr="Hewlett-Packard-PAVILION-dv6950er-2 copy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924277" y="1706563"/>
                <a:ext cx="1982788" cy="1644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Rectangle 38"/>
              <p:cNvSpPr>
                <a:spLocks noChangeArrowheads="1"/>
              </p:cNvSpPr>
              <p:nvPr/>
            </p:nvSpPr>
            <p:spPr bwMode="auto">
              <a:xfrm>
                <a:off x="8488720" y="3396933"/>
                <a:ext cx="940846" cy="529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FFFFFF"/>
                    </a:solidFill>
                  </a:rPr>
                  <a:t>АСУ ТП</a:t>
                </a:r>
              </a:p>
              <a:p>
                <a:pPr algn="ctr"/>
                <a:r>
                  <a:rPr lang="ru-RU" sz="1300" b="1" dirty="0">
                    <a:solidFill>
                      <a:srgbClr val="FFFFFF"/>
                    </a:solidFill>
                  </a:rPr>
                  <a:t>заказчика</a:t>
                </a:r>
              </a:p>
            </p:txBody>
          </p:sp>
        </p:grpSp>
      </p:grpSp>
      <p:sp>
        <p:nvSpPr>
          <p:cNvPr id="59" name="Прямоугольник 5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</a:rPr>
              <a:t>Структурная схема АСУ максимального уровня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6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308195" y="1256268"/>
            <a:ext cx="4048613" cy="43051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algn="ctr"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 u="sng" dirty="0"/>
              <a:t>Опция по удаленному сбору данных с датчиков температуры из взрывоопасных зон.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 dirty="0"/>
              <a:t>Помимо силового шкафа (ШС) и шкафа управления (ШУ) в систему может входить шкаф контрольный (ШК) который предназначен для передачи данных от датчиков температуры на программируемый логический контроллер. 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 dirty="0"/>
              <a:t>Передача информации осуществляется по промышленной витой паре типа КВК Герда. 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 dirty="0"/>
              <a:t>ШК позволяет подключать до 32 датчиков температуры типа </a:t>
            </a:r>
            <a:r>
              <a:rPr lang="ru-RU" b="1" dirty="0" err="1"/>
              <a:t>термосопротивление</a:t>
            </a:r>
            <a:r>
              <a:rPr lang="ru-RU" b="1" dirty="0"/>
              <a:t> или датчиков с токовым сигналом 4..20мА. 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 dirty="0"/>
              <a:t>Данный вариант системы выгоден когда необходим контроль большого числа датчиков на сравнительно небольшой площади за счет экономии контрольного кабеля.</a:t>
            </a:r>
          </a:p>
        </p:txBody>
      </p:sp>
      <p:graphicFrame>
        <p:nvGraphicFramePr>
          <p:cNvPr id="4098" name="Object 13"/>
          <p:cNvGraphicFramePr>
            <a:graphicFrameLocks noChangeAspect="1"/>
          </p:cNvGraphicFramePr>
          <p:nvPr/>
        </p:nvGraphicFramePr>
        <p:xfrm>
          <a:off x="3658959" y="1259868"/>
          <a:ext cx="5073663" cy="3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Visio" r:id="rId3" imgW="6296274" imgH="5617748" progId="Visio.Drawing.11">
                  <p:embed/>
                </p:oleObj>
              </mc:Choice>
              <mc:Fallback>
                <p:oleObj name="Visio" r:id="rId3" imgW="6296274" imgH="5617748" progId="Visio.Drawing.11">
                  <p:embed/>
                  <p:pic>
                    <p:nvPicPr>
                      <p:cNvPr id="0" name="Object 1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6150"/>
                      <a:stretch>
                        <a:fillRect/>
                      </a:stretch>
                    </p:blipFill>
                    <p:spPr bwMode="auto">
                      <a:xfrm>
                        <a:off x="3658959" y="1259868"/>
                        <a:ext cx="5073663" cy="393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</a:rPr>
              <a:t>Дополнительные возможности АСУ</a:t>
            </a:r>
            <a:endParaRPr lang="ru-RU" sz="14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/>
          <p:cNvSpPr>
            <a:spLocks noChangeArrowheads="1"/>
          </p:cNvSpPr>
          <p:nvPr/>
        </p:nvSpPr>
        <p:spPr bwMode="auto">
          <a:xfrm>
            <a:off x="4582183" y="3526430"/>
            <a:ext cx="4066262" cy="17998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algn="r" eaLnBrk="0" hangingPunct="0">
              <a:lnSpc>
                <a:spcPct val="130000"/>
              </a:lnSpc>
              <a:spcBef>
                <a:spcPct val="20000"/>
              </a:spcBef>
            </a:pPr>
            <a:endParaRPr lang="ru-RU" sz="2000" b="1"/>
          </a:p>
        </p:txBody>
      </p:sp>
      <p:sp>
        <p:nvSpPr>
          <p:cNvPr id="24579" name="Rectangle 12"/>
          <p:cNvSpPr>
            <a:spLocks noChangeArrowheads="1"/>
          </p:cNvSpPr>
          <p:nvPr/>
        </p:nvSpPr>
        <p:spPr bwMode="auto">
          <a:xfrm>
            <a:off x="4582183" y="1233470"/>
            <a:ext cx="4066262" cy="17998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sz="2000" b="1"/>
              <a:t>Компания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sz="2000" b="1"/>
              <a:t>ДЭП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sz="2000" b="1"/>
              <a:t>РОССИЯ</a:t>
            </a:r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308195" y="1256268"/>
            <a:ext cx="4048613" cy="43051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algn="ctr"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sz="1300" b="1"/>
              <a:t>Шкаф контроля (ШК), </a:t>
            </a:r>
            <a:r>
              <a:rPr lang="ru-RU" b="1"/>
              <a:t>включает в себя шкаф питания и шкаф сбора данных во взрывозащищенном исполнении, который предназначен для работы с датчиками температуры. </a:t>
            </a:r>
          </a:p>
          <a:p>
            <a:pPr algn="ctr" eaLnBrk="0" hangingPunct="0">
              <a:lnSpc>
                <a:spcPct val="130000"/>
              </a:lnSpc>
              <a:spcBef>
                <a:spcPct val="20000"/>
              </a:spcBef>
            </a:pPr>
            <a:r>
              <a:rPr lang="ru-RU" b="1"/>
              <a:t>По заказу ООО ССТэнергомонтаж разработку и изготовление шкафов контроля осуществляют компания ДЭП- один из ведущих производителей систем автоматики для взрывоопасных зон в России и компания </a:t>
            </a:r>
            <a:r>
              <a:rPr lang="en-US" b="1"/>
              <a:t>STAHL </a:t>
            </a:r>
            <a:r>
              <a:rPr lang="ru-RU" b="1"/>
              <a:t>–ведущий производитель взрывозащищенного оборудования в Германии.</a:t>
            </a:r>
          </a:p>
        </p:txBody>
      </p:sp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947" y="1267517"/>
            <a:ext cx="2089475" cy="1729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540" y="3545628"/>
            <a:ext cx="2217098" cy="17566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584" name="Picture 10" descr="stahl-205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043" y="3570074"/>
            <a:ext cx="1961853" cy="170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</a:rPr>
              <a:t>Дополнительные возможности АСУ</a:t>
            </a:r>
            <a:endParaRPr lang="ru-RU" sz="14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505059" y="1216673"/>
            <a:ext cx="6402836" cy="7631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2900" dirty="0"/>
              <a:t>ША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085402" y="3383645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БП1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085402" y="4456332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ШК1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429509" y="4463531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ШК2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971093" y="4463531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ШК5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421363" y="3376445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БП2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5905924" y="3390844"/>
            <a:ext cx="733149" cy="69112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algn="ctr" defTabSz="744322"/>
            <a:r>
              <a:rPr lang="ru-RU" sz="1500" dirty="0">
                <a:solidFill>
                  <a:schemeClr val="dk1"/>
                </a:solidFill>
                <a:latin typeface="+mn-lt"/>
              </a:rPr>
              <a:t>БП5</a:t>
            </a:r>
          </a:p>
        </p:txBody>
      </p:sp>
      <p:cxnSp>
        <p:nvCxnSpPr>
          <p:cNvPr id="20" name="Прямая соединительная линия 19"/>
          <p:cNvCxnSpPr>
            <a:endCxn id="13" idx="0"/>
          </p:cNvCxnSpPr>
          <p:nvPr/>
        </p:nvCxnSpPr>
        <p:spPr bwMode="auto">
          <a:xfrm flipH="1">
            <a:off x="2451977" y="1994191"/>
            <a:ext cx="16292" cy="13894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2"/>
            <a:endCxn id="14" idx="0"/>
          </p:cNvCxnSpPr>
          <p:nvPr/>
        </p:nvCxnSpPr>
        <p:spPr bwMode="auto">
          <a:xfrm>
            <a:off x="2451977" y="4074772"/>
            <a:ext cx="0" cy="3815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6248060" y="4067573"/>
            <a:ext cx="0" cy="3815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 bwMode="auto">
          <a:xfrm flipH="1">
            <a:off x="3763499" y="1979792"/>
            <a:ext cx="16292" cy="13894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 bwMode="auto">
          <a:xfrm flipH="1">
            <a:off x="6248060" y="1979792"/>
            <a:ext cx="16292" cy="13894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14" idx="3"/>
            <a:endCxn id="15" idx="1"/>
          </p:cNvCxnSpPr>
          <p:nvPr/>
        </p:nvCxnSpPr>
        <p:spPr bwMode="auto">
          <a:xfrm>
            <a:off x="2818552" y="4801896"/>
            <a:ext cx="610958" cy="71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5" idx="3"/>
            <a:endCxn id="16" idx="1"/>
          </p:cNvCxnSpPr>
          <p:nvPr/>
        </p:nvCxnSpPr>
        <p:spPr bwMode="auto">
          <a:xfrm>
            <a:off x="4162658" y="4809095"/>
            <a:ext cx="180843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 bwMode="auto">
          <a:xfrm>
            <a:off x="3796084" y="4067573"/>
            <a:ext cx="0" cy="3815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 bwMode="auto">
          <a:xfrm>
            <a:off x="562294" y="1303361"/>
            <a:ext cx="1173039" cy="59367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defTabSz="744322"/>
            <a:endParaRPr lang="ru-RU" sz="1500" dirty="0" smtClean="0"/>
          </a:p>
          <a:p>
            <a:pPr defTabSz="744322"/>
            <a:r>
              <a:rPr lang="ru-RU" sz="1500" dirty="0" smtClean="0"/>
              <a:t>ПЛК110</a:t>
            </a:r>
            <a:endParaRPr lang="ru-RU" sz="1500" dirty="0"/>
          </a:p>
          <a:p>
            <a:r>
              <a:rPr lang="en-US" sz="1500" dirty="0"/>
              <a:t>ExR485I-24</a:t>
            </a:r>
            <a:endParaRPr lang="ru-RU" sz="1500" dirty="0"/>
          </a:p>
          <a:p>
            <a:pPr defTabSz="744322"/>
            <a:endParaRPr lang="ru-RU" sz="1500" dirty="0"/>
          </a:p>
        </p:txBody>
      </p:sp>
      <p:cxnSp>
        <p:nvCxnSpPr>
          <p:cNvPr id="50" name="Прямая соединительная линия 49"/>
          <p:cNvCxnSpPr/>
          <p:nvPr/>
        </p:nvCxnSpPr>
        <p:spPr bwMode="auto">
          <a:xfrm flipH="1">
            <a:off x="1050848" y="1986992"/>
            <a:ext cx="8146" cy="282930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endCxn id="14" idx="1"/>
          </p:cNvCxnSpPr>
          <p:nvPr/>
        </p:nvCxnSpPr>
        <p:spPr bwMode="auto">
          <a:xfrm flipV="1">
            <a:off x="1058993" y="4801896"/>
            <a:ext cx="1026409" cy="71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20233" y="2169209"/>
            <a:ext cx="319595" cy="907118"/>
          </a:xfrm>
          <a:prstGeom prst="rect">
            <a:avLst/>
          </a:prstGeom>
          <a:noFill/>
        </p:spPr>
        <p:txBody>
          <a:bodyPr vert="vert270" wrap="none" lIns="74432" tIns="37216" rIns="74432" bIns="37216" rtlCol="0">
            <a:spAutoFit/>
          </a:bodyPr>
          <a:lstStyle/>
          <a:p>
            <a:r>
              <a:rPr lang="ru-RU" dirty="0" err="1" smtClean="0">
                <a:latin typeface="Arial" pitchFamily="34" charset="0"/>
              </a:rPr>
              <a:t>ВБбШ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нг</a:t>
            </a:r>
            <a:r>
              <a:rPr lang="ru-RU" dirty="0" smtClean="0">
                <a:latin typeface="Arial" pitchFamily="34" charset="0"/>
              </a:rPr>
              <a:t> 3х4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380632" y="2162010"/>
            <a:ext cx="319595" cy="907118"/>
          </a:xfrm>
          <a:prstGeom prst="rect">
            <a:avLst/>
          </a:prstGeom>
          <a:noFill/>
        </p:spPr>
        <p:txBody>
          <a:bodyPr vert="vert270" wrap="none" lIns="74432" tIns="37216" rIns="74432" bIns="37216" rtlCol="0">
            <a:spAutoFit/>
          </a:bodyPr>
          <a:lstStyle/>
          <a:p>
            <a:r>
              <a:rPr lang="ru-RU" dirty="0" err="1" smtClean="0">
                <a:latin typeface="Arial" pitchFamily="34" charset="0"/>
              </a:rPr>
              <a:t>ВБбШ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нг</a:t>
            </a:r>
            <a:r>
              <a:rPr lang="ru-RU" dirty="0" smtClean="0">
                <a:latin typeface="Arial" pitchFamily="34" charset="0"/>
              </a:rPr>
              <a:t> 3х4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5848901" y="2169209"/>
            <a:ext cx="319595" cy="907118"/>
          </a:xfrm>
          <a:prstGeom prst="rect">
            <a:avLst/>
          </a:prstGeom>
          <a:noFill/>
        </p:spPr>
        <p:txBody>
          <a:bodyPr vert="vert270" wrap="none" lIns="74432" tIns="37216" rIns="74432" bIns="37216" rtlCol="0">
            <a:spAutoFit/>
          </a:bodyPr>
          <a:lstStyle/>
          <a:p>
            <a:r>
              <a:rPr lang="ru-RU" dirty="0" err="1" smtClean="0">
                <a:latin typeface="Arial" pitchFamily="34" charset="0"/>
              </a:rPr>
              <a:t>ВБбШ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нг</a:t>
            </a:r>
            <a:r>
              <a:rPr lang="ru-RU" dirty="0" smtClean="0">
                <a:latin typeface="Arial" pitchFamily="34" charset="0"/>
              </a:rPr>
              <a:t> 3х4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684272" y="2379020"/>
            <a:ext cx="319595" cy="1194055"/>
          </a:xfrm>
          <a:prstGeom prst="rect">
            <a:avLst/>
          </a:prstGeom>
          <a:noFill/>
        </p:spPr>
        <p:txBody>
          <a:bodyPr vert="vert270" wrap="none" lIns="74432" tIns="37216" rIns="74432" bIns="37216" rtlCol="0">
            <a:spAutoFit/>
          </a:bodyPr>
          <a:lstStyle/>
          <a:p>
            <a:r>
              <a:rPr lang="ru-RU" dirty="0" err="1" smtClean="0"/>
              <a:t>МКЭКШв</a:t>
            </a:r>
            <a:r>
              <a:rPr lang="ru-RU" dirty="0" smtClean="0"/>
              <a:t> 2х2х1,5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1124162" y="2430316"/>
            <a:ext cx="319595" cy="1142759"/>
          </a:xfrm>
          <a:prstGeom prst="rect">
            <a:avLst/>
          </a:prstGeom>
          <a:noFill/>
        </p:spPr>
        <p:txBody>
          <a:bodyPr vert="vert270" wrap="none" lIns="74432" tIns="37216" rIns="74432" bIns="37216" rtlCol="0">
            <a:spAutoFit/>
          </a:bodyPr>
          <a:lstStyle/>
          <a:p>
            <a:r>
              <a:rPr lang="ru-RU" dirty="0" smtClean="0"/>
              <a:t>Не более 1200м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309552" y="3794001"/>
            <a:ext cx="1270792" cy="5327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74432" tIns="37216" rIns="74432" bIns="37216" numCol="1" rtlCol="0" anchor="ctr" anchorCtr="0" compatLnSpc="1">
            <a:prstTxWarp prst="textNoShape">
              <a:avLst/>
            </a:prstTxWarp>
          </a:bodyPr>
          <a:lstStyle/>
          <a:p>
            <a:pPr defTabSz="744322"/>
            <a:r>
              <a:rPr lang="ru-RU" sz="1500" dirty="0"/>
              <a:t>Повторитель</a:t>
            </a:r>
          </a:p>
          <a:p>
            <a:pPr algn="ctr" defTabSz="744322"/>
            <a:r>
              <a:rPr lang="en-US" sz="1500" dirty="0"/>
              <a:t>ExR485-I</a:t>
            </a:r>
            <a:endParaRPr lang="ru-RU" sz="1500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Структура системы управления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92419" y="4055405"/>
            <a:ext cx="3576139" cy="107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  <a:spAutoFit/>
          </a:bodyPr>
          <a:lstStyle/>
          <a:p>
            <a:pPr defTabSz="744322" eaLnBrk="0" hangingPunct="0">
              <a:buFontTx/>
              <a:buChar char="•"/>
            </a:pPr>
            <a:endParaRPr lang="ru-RU" sz="1300" dirty="0">
              <a:latin typeface="Calibri" pitchFamily="34" charset="0"/>
              <a:cs typeface="Times New Roman" pitchFamily="18" charset="0"/>
            </a:endParaRPr>
          </a:p>
          <a:p>
            <a:pPr lvl="0" eaLnBrk="0" hangingPunct="0"/>
            <a:r>
              <a:rPr lang="ru-RU" sz="1300" b="1" dirty="0"/>
              <a:t>Блок питания ЕхБП-220/11х1</a:t>
            </a:r>
          </a:p>
          <a:p>
            <a:pPr lvl="0" eaLnBrk="0" hangingPunct="0"/>
            <a:r>
              <a:rPr lang="ru-RU" sz="1300" dirty="0"/>
              <a:t>Размеры 300х300х210</a:t>
            </a:r>
          </a:p>
          <a:p>
            <a:pPr lvl="0" eaLnBrk="0" hangingPunct="0"/>
            <a:r>
              <a:rPr lang="ru-RU" sz="1300" dirty="0">
                <a:latin typeface="Arial" pitchFamily="34" charset="0"/>
              </a:rPr>
              <a:t>Кабель силовой </a:t>
            </a:r>
            <a:r>
              <a:rPr lang="ru-RU" sz="1300" dirty="0" err="1">
                <a:latin typeface="Arial" pitchFamily="34" charset="0"/>
              </a:rPr>
              <a:t>ВБбШ</a:t>
            </a:r>
            <a:r>
              <a:rPr lang="ru-RU" sz="1300" dirty="0">
                <a:latin typeface="Arial" pitchFamily="34" charset="0"/>
              </a:rPr>
              <a:t> </a:t>
            </a:r>
            <a:r>
              <a:rPr lang="ru-RU" sz="1300" dirty="0" err="1">
                <a:latin typeface="Arial" pitchFamily="34" charset="0"/>
              </a:rPr>
              <a:t>нг</a:t>
            </a:r>
            <a:r>
              <a:rPr lang="ru-RU" sz="1300" dirty="0">
                <a:latin typeface="Arial" pitchFamily="34" charset="0"/>
              </a:rPr>
              <a:t> 3х4</a:t>
            </a:r>
          </a:p>
          <a:p>
            <a:pPr lvl="0" eaLnBrk="0" hangingPunct="0">
              <a:buFontTx/>
              <a:buChar char="•"/>
            </a:pPr>
            <a:endParaRPr lang="ru-RU" sz="1300" dirty="0">
              <a:latin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650" y="1330661"/>
            <a:ext cx="3477289" cy="39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 descr="D:\Проекты 2014\АТР_Profi\Презентации на Profi\картинки\блок-пит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593"/>
            <a:ext cx="4285397" cy="2837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Блок питания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4773" y="1451248"/>
            <a:ext cx="4569963" cy="1767930"/>
          </a:xfrm>
          <a:prstGeom prst="rect">
            <a:avLst/>
          </a:prstGeom>
        </p:spPr>
        <p:txBody>
          <a:bodyPr lIns="74432" tIns="37216" rIns="74432" bIns="37216">
            <a:spAutoFit/>
          </a:bodyPr>
          <a:lstStyle/>
          <a:p>
            <a:pPr lvl="0">
              <a:buFontTx/>
              <a:buChar char="•"/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ШК-32-</a:t>
            </a:r>
            <a:r>
              <a:rPr lang="en-US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Pt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100-21-(-40..+55грС)-100 </a:t>
            </a:r>
          </a:p>
          <a:p>
            <a:pPr lvl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шкаф контрольный на 32датчика типа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Pt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 </a:t>
            </a:r>
          </a:p>
          <a:p>
            <a:pPr lvl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количество </a:t>
            </a:r>
            <a:r>
              <a:rPr lang="ru-RU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вводов 21шт </a:t>
            </a:r>
          </a:p>
          <a:p>
            <a:pPr lvl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диапазон температур эксплуатации -40..+55грС </a:t>
            </a:r>
          </a:p>
          <a:p>
            <a:pPr lvl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адрес </a:t>
            </a:r>
            <a:r>
              <a:rPr lang="en-US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modbus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</a:t>
            </a:r>
            <a:endParaRPr lang="ru-RU" sz="900" dirty="0">
              <a:latin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ШК-8-</a:t>
            </a:r>
            <a:r>
              <a:rPr lang="en-US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Pt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100-10-(-40..+55грС) -100</a:t>
            </a:r>
          </a:p>
          <a:p>
            <a:pPr lvl="0"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шкаф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контрольный на 8 датчиков типа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Pt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</a:t>
            </a:r>
          </a:p>
          <a:p>
            <a:pPr lvl="0"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количество </a:t>
            </a:r>
            <a:r>
              <a:rPr lang="ru-RU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вводов 10шт </a:t>
            </a:r>
          </a:p>
          <a:p>
            <a:pPr lvl="0"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диапазон температур эксплуатации -40..+55грС </a:t>
            </a:r>
          </a:p>
          <a:p>
            <a:pPr lvl="0"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адрес </a:t>
            </a:r>
            <a:r>
              <a:rPr lang="en-US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modbus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100</a:t>
            </a:r>
            <a:endParaRPr lang="ru-RU" sz="900" dirty="0"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5074" y="3870869"/>
            <a:ext cx="4512173" cy="1767930"/>
          </a:xfrm>
          <a:prstGeom prst="rect">
            <a:avLst/>
          </a:prstGeom>
        </p:spPr>
        <p:txBody>
          <a:bodyPr wrap="square" lIns="74432" tIns="37216" rIns="74432" bIns="37216">
            <a:spAutoFit/>
          </a:bodyPr>
          <a:lstStyle/>
          <a:p>
            <a:r>
              <a:rPr lang="ru-RU" b="1" u="sng" dirty="0" smtClean="0"/>
              <a:t>Технические характеристики</a:t>
            </a:r>
          </a:p>
          <a:p>
            <a:r>
              <a:rPr lang="ru-RU" dirty="0" smtClean="0"/>
              <a:t>Размеры 600х380х210</a:t>
            </a:r>
          </a:p>
          <a:p>
            <a:r>
              <a:rPr lang="ru-RU" dirty="0" smtClean="0"/>
              <a:t>Кабель связи </a:t>
            </a:r>
            <a:r>
              <a:rPr lang="ru-RU" dirty="0" err="1" smtClean="0"/>
              <a:t>МКЭКШв</a:t>
            </a:r>
            <a:r>
              <a:rPr lang="ru-RU" dirty="0" smtClean="0"/>
              <a:t> 2х2х1,5</a:t>
            </a:r>
          </a:p>
          <a:p>
            <a:r>
              <a:rPr lang="ru-RU" dirty="0" smtClean="0"/>
              <a:t>Максимальное количество кабельных вводов -21шт</a:t>
            </a:r>
          </a:p>
          <a:p>
            <a:r>
              <a:rPr lang="en-US" dirty="0" smtClean="0"/>
              <a:t>IP66</a:t>
            </a:r>
          </a:p>
          <a:p>
            <a:r>
              <a:rPr lang="ru-RU" dirty="0" smtClean="0"/>
              <a:t>Температуры эксплуатации -40..+55грС</a:t>
            </a:r>
          </a:p>
          <a:p>
            <a:r>
              <a:rPr lang="ru-RU" dirty="0" smtClean="0"/>
              <a:t>Напряжение питания 13,8;36;127;220В</a:t>
            </a:r>
          </a:p>
          <a:p>
            <a:r>
              <a:rPr lang="ru-RU" dirty="0" smtClean="0"/>
              <a:t>Протокол связи </a:t>
            </a:r>
            <a:r>
              <a:rPr lang="en-US" dirty="0" err="1" smtClean="0"/>
              <a:t>ModBus</a:t>
            </a:r>
            <a:r>
              <a:rPr lang="en-US" dirty="0" smtClean="0"/>
              <a:t> RTU</a:t>
            </a:r>
          </a:p>
          <a:p>
            <a:r>
              <a:rPr lang="ru-RU" dirty="0" smtClean="0"/>
              <a:t>Адреса с 100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Шкаф контрольный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 descr="D:\Проекты 2014\АТР_Profi\Презентации на Profi\картинки\Ш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1" y="1090668"/>
            <a:ext cx="4204001" cy="243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61" y="4093971"/>
            <a:ext cx="5729826" cy="144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22" y="1247870"/>
            <a:ext cx="5837823" cy="271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57117" y="1285061"/>
          <a:ext cx="2192637" cy="4099963"/>
        </p:xfrm>
        <a:graphic>
          <a:graphicData uri="http://schemas.openxmlformats.org/drawingml/2006/table">
            <a:tbl>
              <a:tblPr/>
              <a:tblGrid>
                <a:gridCol w="512565"/>
                <a:gridCol w="389169"/>
                <a:gridCol w="626468"/>
                <a:gridCol w="664435"/>
              </a:tblGrid>
              <a:tr h="1234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latin typeface="Arial"/>
                        </a:rPr>
                        <a:t>ШК4.1</a:t>
                      </a:r>
                    </a:p>
                  </a:txBody>
                  <a:tcPr marL="6796" marR="6796" marT="60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Модуль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Канал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Д.Т.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Линия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1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ДТ2.28.1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М0.2.28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ДТ2.29.1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М0.2.29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ДТ2.30.1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М0.2.30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ДТ2.31.1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ДТ2.31.2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ДТ2.33.1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ДТ2.33.2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ДТ2.32.1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ДТ2.35.1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atin typeface="Arial"/>
                        </a:rPr>
                        <a:t>М0.2.35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ДТ2.34.1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ДТ2.34/1.1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М0.2.34/1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ДТ2.36.1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М0.2.36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ДТ2.36.2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ДТ2.37.1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М0.2.37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ДТ2.38.1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M0.2.38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ДТ2.39.1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M0.2.39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ДТ2.40.1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M0.2.40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ДТ2.41.1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latin typeface="Arial"/>
                        </a:rPr>
                        <a:t>M0.2.41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ДТ5.22.1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ДТ5.23.1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ДТ5.24.1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ДТ5.25.1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M0.5.25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ДТ5.26.1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M0.5.26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ДТ5.27.1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M0.5.27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ДТ4.1.1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latin typeface="Arial"/>
                        </a:rPr>
                        <a:t>M0.4.1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6796" marR="6796" marT="6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latin typeface="Arial"/>
                        </a:rPr>
                        <a:t>РЕЗЕРВ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6796" marR="6796" marT="60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1740" y="4067573"/>
            <a:ext cx="3319455" cy="244436"/>
          </a:xfrm>
          <a:prstGeom prst="rect">
            <a:avLst/>
          </a:prstGeom>
          <a:noFill/>
        </p:spPr>
        <p:txBody>
          <a:bodyPr wrap="none" lIns="74432" tIns="37216" rIns="74432" bIns="37216" rtlCol="0">
            <a:spAutoFit/>
          </a:bodyPr>
          <a:lstStyle/>
          <a:p>
            <a:r>
              <a:rPr lang="ru-RU" dirty="0" smtClean="0"/>
              <a:t>Схема подключения датчиков к модулю</a:t>
            </a:r>
            <a:r>
              <a:rPr lang="en-US" dirty="0" smtClean="0"/>
              <a:t> ExR314</a:t>
            </a: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59" y="1363058"/>
            <a:ext cx="5837823" cy="271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Шкаф контрольный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Системы управления электрообогревом на основе электронных терморегуляторов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 rot="10800000" flipV="1">
            <a:off x="286472" y="1194341"/>
            <a:ext cx="8410850" cy="2444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>
            <a:spAutoFit/>
          </a:bodyPr>
          <a:lstStyle/>
          <a:p>
            <a:r>
              <a:rPr lang="ru-RU" b="1" u="sng"/>
              <a:t>Основное назначение системы электрообогрева -</a:t>
            </a:r>
            <a:r>
              <a:rPr lang="ru-RU"/>
              <a:t> поддержание температуры продукта в заданном диапазоне.</a:t>
            </a:r>
          </a:p>
        </p:txBody>
      </p:sp>
      <p:pic>
        <p:nvPicPr>
          <p:cNvPr id="24588" name="Picture 12" descr="опрос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678" y="1669058"/>
            <a:ext cx="5513554" cy="3305554"/>
          </a:xfrm>
          <a:prstGeom prst="rect">
            <a:avLst/>
          </a:prstGeom>
          <a:noFill/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229449" y="2086676"/>
            <a:ext cx="3295098" cy="12939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>
            <a:spAutoFit/>
          </a:bodyPr>
          <a:lstStyle/>
          <a:p>
            <a:pPr>
              <a:lnSpc>
                <a:spcPct val="180000"/>
              </a:lnSpc>
            </a:pPr>
            <a:r>
              <a:rPr lang="ru-RU" b="1" u="sng"/>
              <a:t>Основные задачи системы управления:</a:t>
            </a:r>
            <a:r>
              <a:rPr lang="ru-RU"/>
              <a:t/>
            </a:r>
            <a:br>
              <a:rPr lang="ru-RU"/>
            </a:br>
            <a:r>
              <a:rPr lang="ru-RU"/>
              <a:t>-поддержание температуры</a:t>
            </a:r>
          </a:p>
          <a:p>
            <a:pPr>
              <a:lnSpc>
                <a:spcPct val="180000"/>
              </a:lnSpc>
            </a:pPr>
            <a:r>
              <a:rPr lang="ru-RU"/>
              <a:t>-защита от недогрева/перегрева </a:t>
            </a:r>
            <a:br>
              <a:rPr lang="ru-RU"/>
            </a:br>
            <a:r>
              <a:rPr lang="ru-RU"/>
              <a:t>-сигнализация об аварийной ситуации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1388" b="1406"/>
          <a:stretch/>
        </p:blipFill>
        <p:spPr bwMode="auto">
          <a:xfrm>
            <a:off x="4506081" y="1223871"/>
            <a:ext cx="4364969" cy="40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Аналог- оборудование компании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Шталь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D:\Проекты 2014\АТР_Profi\Презентации на Profi\картинки\ШУ-штал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3" y="1090669"/>
            <a:ext cx="3759919" cy="398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68402" y="1048472"/>
            <a:ext cx="8382339" cy="3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/>
          <a:lstStyle/>
          <a:p>
            <a:pPr marL="279121" indent="-279121" eaLnBrk="0" hangingPunct="0">
              <a:lnSpc>
                <a:spcPct val="120000"/>
              </a:lnSpc>
              <a:spcBef>
                <a:spcPct val="20000"/>
              </a:spcBef>
            </a:pPr>
            <a:r>
              <a:rPr lang="ru-RU" sz="1500" b="1" u="sng" dirty="0" err="1">
                <a:latin typeface="Calibri" pitchFamily="34" charset="0"/>
              </a:rPr>
              <a:t>Термопреобразователи</a:t>
            </a:r>
            <a:r>
              <a:rPr lang="ru-RU" sz="1500" b="1" u="sng" dirty="0">
                <a:latin typeface="Calibri" pitchFamily="34" charset="0"/>
              </a:rPr>
              <a:t> универсальные ТПУ0304/М3-МВ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823237" y="1483179"/>
            <a:ext cx="5138833" cy="36761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74432" tIns="37216" rIns="74432" bIns="37216" anchor="ctr">
            <a:spAutoFit/>
          </a:bodyPr>
          <a:lstStyle/>
          <a:p>
            <a:pPr>
              <a:defRPr/>
            </a:pPr>
            <a:r>
              <a:rPr lang="ru-RU" sz="1300" dirty="0"/>
              <a:t>Измерение поверхности труб от </a:t>
            </a:r>
            <a:r>
              <a:rPr lang="en-US" sz="1300" dirty="0"/>
              <a:t>Ø</a:t>
            </a:r>
            <a:r>
              <a:rPr lang="ru-RU" sz="1300" dirty="0"/>
              <a:t>50мм (</a:t>
            </a:r>
            <a:r>
              <a:rPr lang="en-US" sz="1300" dirty="0"/>
              <a:t>RS</a:t>
            </a:r>
            <a:r>
              <a:rPr lang="ru-RU" sz="1300" dirty="0"/>
              <a:t>-485. </a:t>
            </a:r>
            <a:r>
              <a:rPr lang="en-US" sz="1300" dirty="0" err="1"/>
              <a:t>Modbus</a:t>
            </a:r>
            <a:r>
              <a:rPr lang="en-US" sz="1300" dirty="0"/>
              <a:t> RTU</a:t>
            </a:r>
            <a:r>
              <a:rPr lang="ru-RU" sz="1300" dirty="0"/>
              <a:t>. расширенная </a:t>
            </a:r>
            <a:r>
              <a:rPr lang="ru-RU" sz="1300" dirty="0" err="1"/>
              <a:t>климатика</a:t>
            </a:r>
            <a:r>
              <a:rPr lang="ru-RU" sz="1300" dirty="0"/>
              <a:t> до -60°С)</a:t>
            </a:r>
          </a:p>
          <a:p>
            <a:pPr>
              <a:defRPr/>
            </a:pPr>
            <a:r>
              <a:rPr lang="ru-RU" sz="1300" dirty="0"/>
              <a:t>(установочная гильза ССТ «ЭНЕРГОМОНТАЖ»; </a:t>
            </a:r>
          </a:p>
          <a:p>
            <a:pPr>
              <a:defRPr/>
            </a:pPr>
            <a:endParaRPr lang="ru-RU" sz="1300" dirty="0"/>
          </a:p>
          <a:p>
            <a:pPr>
              <a:defRPr/>
            </a:pPr>
            <a:r>
              <a:rPr lang="ru-RU" sz="1300" b="1" dirty="0"/>
              <a:t>ТПУ-0304Exd/M3-МB-BP11Exd/K-13,K-13/Рt100-(-50..+200)-</a:t>
            </a:r>
            <a:r>
              <a:rPr lang="ru-RU" sz="1300" b="1" dirty="0" err="1"/>
              <a:t>кл.В-ГП</a:t>
            </a:r>
            <a:endParaRPr lang="ru-RU" sz="1300" b="1" dirty="0"/>
          </a:p>
          <a:p>
            <a:pPr>
              <a:defRPr/>
            </a:pPr>
            <a:endParaRPr lang="ru-RU" sz="1300" dirty="0"/>
          </a:p>
          <a:p>
            <a:pPr>
              <a:defRPr/>
            </a:pPr>
            <a:r>
              <a:rPr lang="ru-RU" sz="1300" b="1" dirty="0"/>
              <a:t>ТПУ-0304Exd/M3-МB-BP11Exd/KБ17,KБ17/Рt100-(-50..+200)-</a:t>
            </a:r>
            <a:r>
              <a:rPr lang="ru-RU" sz="1300" b="1" dirty="0" err="1"/>
              <a:t>кл.В-ГП</a:t>
            </a:r>
            <a:endParaRPr lang="ru-RU" sz="1300" dirty="0"/>
          </a:p>
          <a:p>
            <a:pPr>
              <a:defRPr/>
            </a:pPr>
            <a:endParaRPr lang="ru-RU" sz="1300" b="1" dirty="0"/>
          </a:p>
          <a:p>
            <a:pPr>
              <a:defRPr/>
            </a:pPr>
            <a:endParaRPr lang="ru-RU" sz="1300" dirty="0"/>
          </a:p>
          <a:p>
            <a:pPr>
              <a:defRPr/>
            </a:pPr>
            <a:r>
              <a:rPr lang="ru-RU" sz="1300" dirty="0"/>
              <a:t>Примечание:</a:t>
            </a:r>
          </a:p>
          <a:p>
            <a:pPr>
              <a:defRPr/>
            </a:pPr>
            <a:r>
              <a:rPr lang="ru-RU" sz="1300" dirty="0"/>
              <a:t>-кабельный ввод К-13 для небронированного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6..13мм</a:t>
            </a:r>
          </a:p>
          <a:p>
            <a:pPr>
              <a:defRPr/>
            </a:pPr>
            <a:endParaRPr lang="ru-RU" sz="1300" dirty="0"/>
          </a:p>
          <a:p>
            <a:pPr>
              <a:defRPr/>
            </a:pPr>
            <a:r>
              <a:rPr lang="ru-RU" sz="1300" dirty="0"/>
              <a:t>-кабельный ввод КБ-17 для бронированного кабеля </a:t>
            </a:r>
            <a:r>
              <a:rPr lang="en-US" sz="1300" dirty="0"/>
              <a:t>Ø </a:t>
            </a:r>
            <a:r>
              <a:rPr lang="ru-RU" sz="1300" dirty="0"/>
              <a:t>10..17мм типа </a:t>
            </a:r>
            <a:r>
              <a:rPr lang="ru-RU" sz="1300" dirty="0" err="1"/>
              <a:t>МКЭКШвнг</a:t>
            </a:r>
            <a:r>
              <a:rPr lang="ru-RU" sz="1300" dirty="0"/>
              <a:t> 2х2х1  (</a:t>
            </a:r>
            <a:r>
              <a:rPr lang="en-US" sz="1300" dirty="0"/>
              <a:t>Ø </a:t>
            </a:r>
            <a:r>
              <a:rPr lang="ru-RU" sz="1300" dirty="0"/>
              <a:t>15,5мм)</a:t>
            </a:r>
            <a:endParaRPr lang="en-US" sz="1300" dirty="0"/>
          </a:p>
          <a:p>
            <a:pPr>
              <a:defRPr/>
            </a:pPr>
            <a:endParaRPr lang="ru-RU" sz="1300" b="1" dirty="0"/>
          </a:p>
          <a:p>
            <a:pPr>
              <a:defRPr/>
            </a:pPr>
            <a:endParaRPr lang="ru-RU" sz="1300" dirty="0"/>
          </a:p>
        </p:txBody>
      </p:sp>
      <p:pic>
        <p:nvPicPr>
          <p:cNvPr id="105474" name="Picture 2" descr="D:\Проекты 2014\АТР_Profi\Презентации на Profi\картинки\ДТ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939">
            <a:off x="596106" y="1428580"/>
            <a:ext cx="2701091" cy="367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Обозначение для заказа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386941" y="1309063"/>
            <a:ext cx="3691541" cy="8195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sz="1500" b="1" dirty="0"/>
              <a:t>В основе </a:t>
            </a:r>
            <a:r>
              <a:rPr lang="ru-RU" sz="1600" b="1" dirty="0">
                <a:solidFill>
                  <a:srgbClr val="C80000"/>
                </a:solidFill>
              </a:rPr>
              <a:t>АСУ</a:t>
            </a:r>
            <a:r>
              <a:rPr lang="ru-RU" sz="1500" b="1" dirty="0"/>
              <a:t> – программируемые логические контроллеры (ПЛК) и модули ввода-вывода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4396180" y="1305463"/>
            <a:ext cx="4263127" cy="37652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 sz="1500"/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370755" y="2284560"/>
            <a:ext cx="3755353" cy="32000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4432" tIns="37216" rIns="74432" bIns="37216"/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sz="1500" b="1">
                <a:solidFill>
                  <a:srgbClr val="C80000"/>
                </a:solidFill>
              </a:rPr>
              <a:t>ПЛК</a:t>
            </a:r>
            <a:r>
              <a:rPr lang="ru-RU" sz="1300" b="1"/>
              <a:t> представляют собой универсальное измерительное, сигнализирующее, управляющее </a:t>
            </a:r>
            <a:br>
              <a:rPr lang="ru-RU" sz="1300" b="1"/>
            </a:br>
            <a:r>
              <a:rPr lang="ru-RU" sz="1300" b="1"/>
              <a:t>и коммутационное устройство, </a:t>
            </a:r>
            <a:br>
              <a:rPr lang="ru-RU" sz="1300" b="1"/>
            </a:br>
            <a:r>
              <a:rPr lang="ru-RU" sz="1300" b="1"/>
              <a:t>к клеммам которого могут подключаться датчики, исполнительные устройства </a:t>
            </a:r>
            <a:br>
              <a:rPr lang="ru-RU" sz="1300" b="1"/>
            </a:br>
            <a:r>
              <a:rPr lang="ru-RU" sz="1300" b="1"/>
              <a:t>и другие источники и приемники информации</a:t>
            </a:r>
            <a:r>
              <a:rPr lang="ru-RU" sz="1500" b="1"/>
              <a:t>. 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sz="1500" b="1">
                <a:solidFill>
                  <a:srgbClr val="C80000"/>
                </a:solidFill>
              </a:rPr>
              <a:t>Модули ввода-вывода</a:t>
            </a:r>
            <a:r>
              <a:rPr lang="ru-RU" sz="1500" b="1"/>
              <a:t> предназначены для ввода вывода аналоговых (от датчиков температуры) и дискретных сигналов (сухие контакты))</a:t>
            </a: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541453" y="1581434"/>
          <a:ext cx="4075766" cy="281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3" imgW="6501587" imgH="4711111" progId="Photoshop.Image.9">
                  <p:embed/>
                </p:oleObj>
              </mc:Choice>
              <mc:Fallback>
                <p:oleObj name="Image" r:id="rId3" imgW="6501587" imgH="4711111" progId="Photoshop.Image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453" y="1581434"/>
                        <a:ext cx="4075766" cy="28101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0283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Оборудование АСУ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385583" y="1300664"/>
            <a:ext cx="3208207" cy="37604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4432" tIns="146520" rIns="74432" bIns="37216"/>
          <a:lstStyle/>
          <a:p>
            <a:pPr marL="147314" indent="-147314">
              <a:spcBef>
                <a:spcPct val="20000"/>
              </a:spcBef>
            </a:pPr>
            <a:r>
              <a:rPr lang="ru-RU" sz="1600" b="1" dirty="0">
                <a:solidFill>
                  <a:srgbClr val="C80000"/>
                </a:solidFill>
              </a:rPr>
              <a:t>	ООО </a:t>
            </a:r>
            <a:r>
              <a:rPr lang="ru-RU" sz="1600" b="1" dirty="0" err="1">
                <a:solidFill>
                  <a:srgbClr val="C80000"/>
                </a:solidFill>
              </a:rPr>
              <a:t>ССЭэнергомонтаж</a:t>
            </a:r>
            <a:r>
              <a:rPr lang="ru-RU" sz="1600" b="1" dirty="0">
                <a:solidFill>
                  <a:srgbClr val="C80000"/>
                </a:solidFill>
              </a:rPr>
              <a:t> </a:t>
            </a:r>
            <a:r>
              <a:rPr lang="ru-RU" sz="1600" b="1" dirty="0"/>
              <a:t>использует оборудование компаний ОВЕН- ведущего российского производителя оборудования для систем АСУ и компании </a:t>
            </a:r>
            <a:r>
              <a:rPr lang="en-US" sz="1600" b="1" dirty="0"/>
              <a:t>WAGO </a:t>
            </a:r>
            <a:r>
              <a:rPr lang="ru-RU" sz="1600" b="1" dirty="0"/>
              <a:t>ведущего европейского производителя оборудования</a:t>
            </a:r>
            <a:endParaRPr lang="ru-RU" dirty="0"/>
          </a:p>
        </p:txBody>
      </p:sp>
      <p:pic>
        <p:nvPicPr>
          <p:cNvPr id="25605" name="Picture 7" descr="284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3236" y="3359629"/>
            <a:ext cx="2533438" cy="20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0283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Оборудование АСУ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 descr="D:\Проекты 2014\АТР_Profi\Презентации на Profi\картинки\logo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44" y="2063423"/>
            <a:ext cx="1797738" cy="5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D:\Проекты 2014\АТР_Profi\Презентации на Profi\картинки\logo-wa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69" y="3428023"/>
            <a:ext cx="1886286" cy="92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D:\Проекты 2014\АТР_Profi\Презентации на Profi\картинки\ове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69" y="1124245"/>
            <a:ext cx="2920623" cy="223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385583" y="1297065"/>
            <a:ext cx="4390749" cy="19221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4432" tIns="146520" rIns="74432" bIns="37216"/>
          <a:lstStyle/>
          <a:p>
            <a:pPr marL="147314" indent="-147314">
              <a:spcBef>
                <a:spcPct val="20000"/>
              </a:spcBef>
            </a:pPr>
            <a:r>
              <a:rPr lang="ru-RU" sz="1600" b="1">
                <a:solidFill>
                  <a:srgbClr val="C80000"/>
                </a:solidFill>
              </a:rPr>
              <a:t>	Системы 2 уровня оснащаются ЖК панелями 10дюймов</a:t>
            </a:r>
          </a:p>
          <a:p>
            <a:pPr marL="147314" indent="-147314">
              <a:spcBef>
                <a:spcPct val="20000"/>
              </a:spcBef>
              <a:buFontTx/>
              <a:buChar char="•"/>
            </a:pPr>
            <a:endParaRPr lang="ru-RU" sz="500">
              <a:solidFill>
                <a:srgbClr val="C80000"/>
              </a:solidFill>
            </a:endParaRPr>
          </a:p>
          <a:p>
            <a:pPr marL="147314" indent="-147314"/>
            <a:r>
              <a:rPr lang="ru-RU" b="1"/>
              <a:t>Особые характеристики:</a:t>
            </a:r>
          </a:p>
          <a:p>
            <a:pPr marL="147314" indent="-147314">
              <a:buFontTx/>
              <a:buChar char="•"/>
            </a:pPr>
            <a:r>
              <a:rPr lang="ru-RU"/>
              <a:t>Безопасность благодаря использованию полноэкранного режима: несанкционированный доступ к системным программам и настройкам невозможен </a:t>
            </a:r>
          </a:p>
          <a:p>
            <a:pPr marL="147314" indent="-147314">
              <a:buFontTx/>
              <a:buChar char="•"/>
            </a:pPr>
            <a:r>
              <a:rPr lang="ru-RU"/>
              <a:t>Программное обеспечение для конфигурирования панели (ПОКП) позволяет настраивать параметры устройства </a:t>
            </a:r>
          </a:p>
        </p:txBody>
      </p:sp>
      <p:pic>
        <p:nvPicPr>
          <p:cNvPr id="26628" name="Picture 9" descr="WP_2_235x2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9667" y="1353458"/>
            <a:ext cx="3460736" cy="30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2" descr="9118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2003" y="4522325"/>
            <a:ext cx="1813865" cy="8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3" descr="cpk207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5044" y="3280456"/>
            <a:ext cx="3041211" cy="23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0283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744322"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Основные устройства АСУ</a:t>
            </a:r>
            <a:endParaRPr lang="ru-RU" sz="16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0318" y="1144394"/>
            <a:ext cx="7794052" cy="962888"/>
          </a:xfrm>
          <a:prstGeom prst="rect">
            <a:avLst/>
          </a:prstGeom>
          <a:noFill/>
        </p:spPr>
        <p:txBody>
          <a:bodyPr wrap="none" lIns="84897" tIns="42448" rIns="84897" bIns="42448" rtlCol="0">
            <a:spAutoFit/>
          </a:bodyPr>
          <a:lstStyle/>
          <a:p>
            <a:r>
              <a:rPr lang="ru-RU" sz="1900" b="1" dirty="0"/>
              <a:t>Автоматизированные системы управления </a:t>
            </a:r>
            <a:r>
              <a:rPr lang="ru-RU" sz="1900" b="1" dirty="0" err="1"/>
              <a:t>электрообогревом</a:t>
            </a:r>
            <a:endParaRPr lang="ru-RU" sz="1900" b="1" dirty="0"/>
          </a:p>
          <a:p>
            <a:pPr algn="ctr"/>
            <a:r>
              <a:rPr lang="ru-RU" sz="1900" b="1" dirty="0"/>
              <a:t>на объектах ГАЗПРОМ</a:t>
            </a:r>
          </a:p>
          <a:p>
            <a:endParaRPr lang="ru-RU" sz="1900" dirty="0"/>
          </a:p>
        </p:txBody>
      </p:sp>
      <p:pic>
        <p:nvPicPr>
          <p:cNvPr id="12" name="Рисунок 11" descr="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24" y="1894867"/>
            <a:ext cx="5832648" cy="36251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4188" y="2164897"/>
            <a:ext cx="2538447" cy="2855714"/>
          </a:xfrm>
          <a:prstGeom prst="rect">
            <a:avLst/>
          </a:prstGeom>
          <a:noFill/>
        </p:spPr>
        <p:txBody>
          <a:bodyPr wrap="none" lIns="84897" tIns="42448" rIns="84897" bIns="42448" rtlCol="0">
            <a:spAutoFit/>
          </a:bodyPr>
          <a:lstStyle/>
          <a:p>
            <a:r>
              <a:rPr lang="ru-RU" sz="1500" dirty="0"/>
              <a:t>Запрограммировано,</a:t>
            </a:r>
          </a:p>
          <a:p>
            <a:r>
              <a:rPr lang="ru-RU" sz="1500" dirty="0"/>
              <a:t>отлажено и поставлено на</a:t>
            </a:r>
          </a:p>
          <a:p>
            <a:r>
              <a:rPr lang="ru-RU" sz="1500" dirty="0"/>
              <a:t>объекты ГАЗПРОМ </a:t>
            </a:r>
            <a:r>
              <a:rPr lang="ru-RU" sz="1500" b="1" dirty="0"/>
              <a:t>110 </a:t>
            </a:r>
          </a:p>
          <a:p>
            <a:r>
              <a:rPr lang="ru-RU" sz="1500" b="1" dirty="0"/>
              <a:t>шкафов автоматики </a:t>
            </a:r>
            <a:r>
              <a:rPr lang="ru-RU" sz="1500" dirty="0"/>
              <a:t>для </a:t>
            </a:r>
          </a:p>
          <a:p>
            <a:r>
              <a:rPr lang="ru-RU" sz="1500" dirty="0"/>
              <a:t>систем промышленного</a:t>
            </a:r>
          </a:p>
          <a:p>
            <a:r>
              <a:rPr lang="ru-RU" sz="1500" dirty="0"/>
              <a:t> электрообогрева </a:t>
            </a:r>
          </a:p>
          <a:p>
            <a:endParaRPr lang="ru-RU" sz="1500" b="1" dirty="0"/>
          </a:p>
          <a:p>
            <a:r>
              <a:rPr lang="ru-RU" sz="1500" dirty="0"/>
              <a:t>Разработан новый </a:t>
            </a:r>
          </a:p>
          <a:p>
            <a:r>
              <a:rPr lang="ru-RU" sz="1500" dirty="0"/>
              <a:t>интерфейс системы АСУ</a:t>
            </a:r>
          </a:p>
          <a:p>
            <a:r>
              <a:rPr lang="ru-RU" sz="1500" dirty="0"/>
              <a:t>электрообогрева, </a:t>
            </a:r>
          </a:p>
          <a:p>
            <a:r>
              <a:rPr lang="ru-RU" sz="1500" dirty="0"/>
              <a:t>отображаемый на ЖК </a:t>
            </a:r>
          </a:p>
          <a:p>
            <a:r>
              <a:rPr lang="ru-RU" sz="1500" dirty="0"/>
              <a:t>панели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0283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Интерфейс отображения информации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2716" y="1006445"/>
            <a:ext cx="8294536" cy="824389"/>
          </a:xfrm>
          <a:prstGeom prst="rect">
            <a:avLst/>
          </a:prstGeom>
          <a:noFill/>
        </p:spPr>
        <p:txBody>
          <a:bodyPr wrap="square" lIns="84897" tIns="42448" rIns="84897" bIns="42448" rtlCol="0">
            <a:spAutoFit/>
          </a:bodyPr>
          <a:lstStyle/>
          <a:p>
            <a:pPr algn="ctr"/>
            <a:r>
              <a:rPr lang="ru-RU" sz="1600" b="1" dirty="0"/>
              <a:t>Автоматизированные системы управления </a:t>
            </a:r>
            <a:r>
              <a:rPr lang="ru-RU" sz="1600" b="1" dirty="0" err="1"/>
              <a:t>электрообогревом</a:t>
            </a:r>
            <a:endParaRPr lang="ru-RU" sz="1600" b="1" dirty="0"/>
          </a:p>
          <a:p>
            <a:pPr algn="ctr"/>
            <a:r>
              <a:rPr lang="ru-RU" sz="1600" b="1" dirty="0"/>
              <a:t>для систем ТЕЛОСКАТ, ТЕПЛОМАГ, ЛОНГЛАЙН и ИРСН15000</a:t>
            </a:r>
          </a:p>
          <a:p>
            <a:pPr algn="ctr"/>
            <a:endParaRPr lang="ru-RU" sz="1600" dirty="0"/>
          </a:p>
        </p:txBody>
      </p:sp>
      <p:pic>
        <p:nvPicPr>
          <p:cNvPr id="8" name="Рисунок 7" descr="100_6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746" y="1589239"/>
            <a:ext cx="3603273" cy="4003637"/>
          </a:xfrm>
          <a:prstGeom prst="rect">
            <a:avLst/>
          </a:prstGeom>
        </p:spPr>
      </p:pic>
      <p:pic>
        <p:nvPicPr>
          <p:cNvPr id="11" name="Рисунок 10" descr="P4200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4025" y="1941419"/>
            <a:ext cx="2823828" cy="33274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0283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Шкафы автоматики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73" name="Object 325"/>
          <p:cNvGraphicFramePr>
            <a:graphicFrameLocks noGrp="1" noChangeAspect="1"/>
          </p:cNvGraphicFramePr>
          <p:nvPr>
            <p:ph sz="half" idx="2"/>
          </p:nvPr>
        </p:nvGraphicFramePr>
        <p:xfrm>
          <a:off x="138484" y="3619831"/>
          <a:ext cx="4279419" cy="191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2" name="Image" r:id="rId3" imgW="6371429" imgH="2733333" progId="Photoshop.Image.9">
                  <p:embed/>
                </p:oleObj>
              </mc:Choice>
              <mc:Fallback>
                <p:oleObj name="Image" r:id="rId3" imgW="6371429" imgH="2733333" progId="Photoshop.Image.9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84" y="3619831"/>
                        <a:ext cx="4279419" cy="1913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29" name="AutoShape 281"/>
          <p:cNvSpPr>
            <a:spLocks noChangeArrowheads="1"/>
          </p:cNvSpPr>
          <p:nvPr/>
        </p:nvSpPr>
        <p:spPr bwMode="gray">
          <a:xfrm>
            <a:off x="369290" y="3679288"/>
            <a:ext cx="3151184" cy="33551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30" name="Text Box 282"/>
          <p:cNvSpPr txBox="1">
            <a:spLocks noChangeArrowheads="1"/>
          </p:cNvSpPr>
          <p:nvPr/>
        </p:nvSpPr>
        <p:spPr bwMode="gray">
          <a:xfrm>
            <a:off x="476548" y="3724590"/>
            <a:ext cx="2730301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</a:rPr>
              <a:t>Терморегуляторы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933" name="Picture 285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08" y="3952510"/>
            <a:ext cx="237595" cy="53795"/>
          </a:xfrm>
          <a:prstGeom prst="rect">
            <a:avLst/>
          </a:prstGeom>
          <a:noFill/>
        </p:spPr>
      </p:pic>
      <p:sp>
        <p:nvSpPr>
          <p:cNvPr id="27934" name="Oval 286"/>
          <p:cNvSpPr>
            <a:spLocks noChangeArrowheads="1"/>
          </p:cNvSpPr>
          <p:nvPr/>
        </p:nvSpPr>
        <p:spPr bwMode="gray">
          <a:xfrm flipH="1">
            <a:off x="210442" y="3707601"/>
            <a:ext cx="275609" cy="266143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57255"/>
                  <a:invGamma/>
                </a:schemeClr>
              </a:gs>
            </a:gsLst>
            <a:path path="rect">
              <a:fillToRect t="100000" r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35" name="Oval 287"/>
          <p:cNvSpPr>
            <a:spLocks noChangeArrowheads="1"/>
          </p:cNvSpPr>
          <p:nvPr/>
        </p:nvSpPr>
        <p:spPr bwMode="gray">
          <a:xfrm flipH="1">
            <a:off x="217230" y="3713264"/>
            <a:ext cx="263391" cy="254818"/>
          </a:xfrm>
          <a:prstGeom prst="ellipse">
            <a:avLst/>
          </a:prstGeom>
          <a:gradFill rotWithShape="0">
            <a:gsLst>
              <a:gs pos="0">
                <a:schemeClr val="bg2">
                  <a:gamma/>
                  <a:shade val="63529"/>
                  <a:invGamma/>
                </a:schemeClr>
              </a:gs>
              <a:gs pos="100000">
                <a:schemeClr val="bg2">
                  <a:alpha val="85001"/>
                </a:schemeClr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27936" name="Picture 288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619" y="3709017"/>
            <a:ext cx="180572" cy="175541"/>
          </a:xfrm>
          <a:prstGeom prst="rect">
            <a:avLst/>
          </a:prstGeom>
          <a:noFill/>
        </p:spPr>
      </p:pic>
      <p:sp>
        <p:nvSpPr>
          <p:cNvPr id="27937" name="Text Box 289"/>
          <p:cNvSpPr txBox="1">
            <a:spLocks noChangeArrowheads="1"/>
          </p:cNvSpPr>
          <p:nvPr/>
        </p:nvSpPr>
        <p:spPr bwMode="gray">
          <a:xfrm>
            <a:off x="216116" y="3666548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ru-RU" b="1">
                <a:solidFill>
                  <a:srgbClr val="FFFFFF"/>
                </a:solidFill>
              </a:rPr>
              <a:t>5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7939" name="AutoShape 291"/>
          <p:cNvSpPr>
            <a:spLocks noChangeArrowheads="1"/>
          </p:cNvSpPr>
          <p:nvPr/>
        </p:nvSpPr>
        <p:spPr bwMode="gray">
          <a:xfrm>
            <a:off x="310911" y="1548507"/>
            <a:ext cx="3152542" cy="336926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940" name="Text Box 292"/>
          <p:cNvSpPr txBox="1">
            <a:spLocks noChangeArrowheads="1"/>
          </p:cNvSpPr>
          <p:nvPr/>
        </p:nvSpPr>
        <p:spPr bwMode="gray">
          <a:xfrm>
            <a:off x="419525" y="1595224"/>
            <a:ext cx="272894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</a:rPr>
              <a:t>Датчики температуры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943" name="Picture 295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930" y="1817482"/>
            <a:ext cx="237595" cy="53795"/>
          </a:xfrm>
          <a:prstGeom prst="rect">
            <a:avLst/>
          </a:prstGeom>
          <a:noFill/>
        </p:spPr>
      </p:pic>
      <p:sp>
        <p:nvSpPr>
          <p:cNvPr id="27944" name="Oval 296"/>
          <p:cNvSpPr>
            <a:spLocks noChangeArrowheads="1"/>
          </p:cNvSpPr>
          <p:nvPr/>
        </p:nvSpPr>
        <p:spPr bwMode="gray">
          <a:xfrm flipH="1">
            <a:off x="161565" y="1571157"/>
            <a:ext cx="275609" cy="267559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57255"/>
                  <a:invGamma/>
                </a:schemeClr>
              </a:gs>
            </a:gsLst>
            <a:path path="rect">
              <a:fillToRect t="100000" r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45" name="Oval 297"/>
          <p:cNvSpPr>
            <a:spLocks noChangeArrowheads="1"/>
          </p:cNvSpPr>
          <p:nvPr/>
        </p:nvSpPr>
        <p:spPr bwMode="gray">
          <a:xfrm flipH="1">
            <a:off x="168354" y="1576820"/>
            <a:ext cx="263391" cy="256234"/>
          </a:xfrm>
          <a:prstGeom prst="ellipse">
            <a:avLst/>
          </a:prstGeom>
          <a:gradFill rotWithShape="0">
            <a:gsLst>
              <a:gs pos="0">
                <a:schemeClr val="bg2">
                  <a:gamma/>
                  <a:shade val="63529"/>
                  <a:invGamma/>
                </a:schemeClr>
              </a:gs>
              <a:gs pos="100000">
                <a:schemeClr val="bg2">
                  <a:alpha val="85001"/>
                </a:schemeClr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27946" name="Picture 298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742" y="1572573"/>
            <a:ext cx="180572" cy="175541"/>
          </a:xfrm>
          <a:prstGeom prst="rect">
            <a:avLst/>
          </a:prstGeom>
          <a:noFill/>
        </p:spPr>
      </p:pic>
      <p:sp>
        <p:nvSpPr>
          <p:cNvPr id="27947" name="Text Box 299"/>
          <p:cNvSpPr txBox="1">
            <a:spLocks noChangeArrowheads="1"/>
          </p:cNvSpPr>
          <p:nvPr/>
        </p:nvSpPr>
        <p:spPr bwMode="gray">
          <a:xfrm>
            <a:off x="167240" y="1532935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7949" name="AutoShape 301"/>
          <p:cNvSpPr>
            <a:spLocks noChangeArrowheads="1"/>
          </p:cNvSpPr>
          <p:nvPr/>
        </p:nvSpPr>
        <p:spPr bwMode="gray">
          <a:xfrm>
            <a:off x="325844" y="2022752"/>
            <a:ext cx="3126746" cy="33551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50" name="Text Box 302"/>
          <p:cNvSpPr txBox="1">
            <a:spLocks noChangeArrowheads="1"/>
          </p:cNvSpPr>
          <p:nvPr/>
        </p:nvSpPr>
        <p:spPr bwMode="gray">
          <a:xfrm>
            <a:off x="433103" y="2070884"/>
            <a:ext cx="2705863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solidFill>
                  <a:srgbClr val="000000"/>
                </a:solidFill>
              </a:rPr>
              <a:t>           Искробезопасные барьеры</a:t>
            </a:r>
          </a:p>
        </p:txBody>
      </p:sp>
      <p:sp>
        <p:nvSpPr>
          <p:cNvPr id="27952" name="Text Box 304"/>
          <p:cNvSpPr txBox="1">
            <a:spLocks noChangeArrowheads="1"/>
          </p:cNvSpPr>
          <p:nvPr/>
        </p:nvSpPr>
        <p:spPr bwMode="gray">
          <a:xfrm>
            <a:off x="240555" y="2083625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2" name="Group 305"/>
          <p:cNvGrpSpPr>
            <a:grpSpLocks/>
          </p:cNvGrpSpPr>
          <p:nvPr/>
        </p:nvGrpSpPr>
        <p:grpSpPr bwMode="auto">
          <a:xfrm>
            <a:off x="171068" y="2063805"/>
            <a:ext cx="272895" cy="300119"/>
            <a:chOff x="1415" y="1276"/>
            <a:chExt cx="266" cy="298"/>
          </a:xfrm>
        </p:grpSpPr>
        <p:pic>
          <p:nvPicPr>
            <p:cNvPr id="27954" name="Picture 306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4" y="1521"/>
              <a:ext cx="230" cy="53"/>
            </a:xfrm>
            <a:prstGeom prst="rect">
              <a:avLst/>
            </a:prstGeom>
            <a:noFill/>
          </p:spPr>
        </p:pic>
        <p:sp>
          <p:nvSpPr>
            <p:cNvPr id="27955" name="Oval 307"/>
            <p:cNvSpPr>
              <a:spLocks noChangeArrowheads="1"/>
            </p:cNvSpPr>
            <p:nvPr/>
          </p:nvSpPr>
          <p:spPr bwMode="gray">
            <a:xfrm flipH="1">
              <a:off x="1415" y="1276"/>
              <a:ext cx="266" cy="26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path path="rect">
                <a:fillToRect t="100000" r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956" name="Oval 308"/>
            <p:cNvSpPr>
              <a:spLocks noChangeArrowheads="1"/>
            </p:cNvSpPr>
            <p:nvPr/>
          </p:nvSpPr>
          <p:spPr bwMode="gray">
            <a:xfrm flipH="1">
              <a:off x="1422" y="1282"/>
              <a:ext cx="254" cy="25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>
                    <a:alpha val="85001"/>
                  </a:schemeClr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7957" name="Picture 30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6" y="1278"/>
              <a:ext cx="174" cy="174"/>
            </a:xfrm>
            <a:prstGeom prst="rect">
              <a:avLst/>
            </a:prstGeom>
            <a:noFill/>
          </p:spPr>
        </p:pic>
      </p:grpSp>
      <p:sp>
        <p:nvSpPr>
          <p:cNvPr id="27958" name="Text Box 310"/>
          <p:cNvSpPr txBox="1">
            <a:spLocks noChangeArrowheads="1"/>
          </p:cNvSpPr>
          <p:nvPr/>
        </p:nvSpPr>
        <p:spPr bwMode="gray">
          <a:xfrm>
            <a:off x="175386" y="2025583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959" name="AutoShape 311"/>
          <p:cNvSpPr>
            <a:spLocks noChangeArrowheads="1"/>
          </p:cNvSpPr>
          <p:nvPr/>
        </p:nvSpPr>
        <p:spPr bwMode="gray">
          <a:xfrm>
            <a:off x="367933" y="2422186"/>
            <a:ext cx="3143037" cy="11665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60" name="Text Box 312"/>
          <p:cNvSpPr txBox="1">
            <a:spLocks noChangeArrowheads="1"/>
          </p:cNvSpPr>
          <p:nvPr/>
        </p:nvSpPr>
        <p:spPr bwMode="gray">
          <a:xfrm>
            <a:off x="471117" y="2470319"/>
            <a:ext cx="2730301" cy="10908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</a:rPr>
              <a:t>Световые индикаторы: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питание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работа системы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авария УЗО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авария (перегрев)</a:t>
            </a:r>
          </a:p>
          <a:p>
            <a:pPr algn="ctr"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27962" name="Text Box 314"/>
          <p:cNvSpPr txBox="1">
            <a:spLocks noChangeArrowheads="1"/>
          </p:cNvSpPr>
          <p:nvPr/>
        </p:nvSpPr>
        <p:spPr bwMode="gray">
          <a:xfrm>
            <a:off x="175386" y="2933238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3" name="Group 315"/>
          <p:cNvGrpSpPr>
            <a:grpSpLocks/>
          </p:cNvGrpSpPr>
          <p:nvPr/>
        </p:nvGrpSpPr>
        <p:grpSpPr bwMode="auto">
          <a:xfrm>
            <a:off x="177857" y="2910587"/>
            <a:ext cx="276967" cy="300119"/>
            <a:chOff x="1415" y="1276"/>
            <a:chExt cx="266" cy="298"/>
          </a:xfrm>
        </p:grpSpPr>
        <p:pic>
          <p:nvPicPr>
            <p:cNvPr id="27964" name="Picture 316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4" y="1521"/>
              <a:ext cx="230" cy="53"/>
            </a:xfrm>
            <a:prstGeom prst="rect">
              <a:avLst/>
            </a:prstGeom>
            <a:noFill/>
          </p:spPr>
        </p:pic>
        <p:sp>
          <p:nvSpPr>
            <p:cNvPr id="27965" name="Oval 317"/>
            <p:cNvSpPr>
              <a:spLocks noChangeArrowheads="1"/>
            </p:cNvSpPr>
            <p:nvPr/>
          </p:nvSpPr>
          <p:spPr bwMode="gray">
            <a:xfrm flipH="1">
              <a:off x="1415" y="1276"/>
              <a:ext cx="266" cy="26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path path="rect">
                <a:fillToRect t="100000" r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966" name="Oval 318"/>
            <p:cNvSpPr>
              <a:spLocks noChangeArrowheads="1"/>
            </p:cNvSpPr>
            <p:nvPr/>
          </p:nvSpPr>
          <p:spPr bwMode="gray">
            <a:xfrm flipH="1">
              <a:off x="1422" y="1282"/>
              <a:ext cx="254" cy="25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>
                    <a:alpha val="85001"/>
                  </a:schemeClr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7967" name="Picture 31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6" y="1278"/>
              <a:ext cx="174" cy="174"/>
            </a:xfrm>
            <a:prstGeom prst="rect">
              <a:avLst/>
            </a:prstGeom>
            <a:noFill/>
          </p:spPr>
        </p:pic>
      </p:grpSp>
      <p:sp>
        <p:nvSpPr>
          <p:cNvPr id="27968" name="Text Box 320"/>
          <p:cNvSpPr txBox="1">
            <a:spLocks noChangeArrowheads="1"/>
          </p:cNvSpPr>
          <p:nvPr/>
        </p:nvSpPr>
        <p:spPr bwMode="gray">
          <a:xfrm>
            <a:off x="184890" y="2878027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7978" name="AutoShape 330"/>
          <p:cNvSpPr>
            <a:spLocks noChangeArrowheads="1"/>
          </p:cNvSpPr>
          <p:nvPr/>
        </p:nvSpPr>
        <p:spPr bwMode="gray">
          <a:xfrm>
            <a:off x="305479" y="1092666"/>
            <a:ext cx="3126745" cy="33551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979" name="Text Box 331"/>
          <p:cNvSpPr txBox="1">
            <a:spLocks noChangeArrowheads="1"/>
          </p:cNvSpPr>
          <p:nvPr/>
        </p:nvSpPr>
        <p:spPr bwMode="gray">
          <a:xfrm>
            <a:off x="412736" y="1140798"/>
            <a:ext cx="2705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solidFill>
                  <a:srgbClr val="000000"/>
                </a:solidFill>
              </a:rPr>
              <a:t>           Взрывозащищенные коробки</a:t>
            </a:r>
          </a:p>
        </p:txBody>
      </p:sp>
      <p:sp>
        <p:nvSpPr>
          <p:cNvPr id="27980" name="Text Box 332"/>
          <p:cNvSpPr txBox="1">
            <a:spLocks noChangeArrowheads="1"/>
          </p:cNvSpPr>
          <p:nvPr/>
        </p:nvSpPr>
        <p:spPr bwMode="gray">
          <a:xfrm>
            <a:off x="210685" y="1153539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7982" name="Picture 334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712" y="1380044"/>
            <a:ext cx="236237" cy="53795"/>
          </a:xfrm>
          <a:prstGeom prst="rect">
            <a:avLst/>
          </a:prstGeom>
          <a:noFill/>
        </p:spPr>
      </p:pic>
      <p:sp>
        <p:nvSpPr>
          <p:cNvPr id="27983" name="Oval 335"/>
          <p:cNvSpPr>
            <a:spLocks noChangeArrowheads="1"/>
          </p:cNvSpPr>
          <p:nvPr/>
        </p:nvSpPr>
        <p:spPr bwMode="gray">
          <a:xfrm flipH="1">
            <a:off x="150705" y="1133721"/>
            <a:ext cx="272894" cy="267559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57255"/>
                  <a:invGamma/>
                </a:schemeClr>
              </a:gs>
            </a:gsLst>
            <a:path path="rect">
              <a:fillToRect t="100000" r="10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27984" name="Oval 336"/>
          <p:cNvSpPr>
            <a:spLocks noChangeArrowheads="1"/>
          </p:cNvSpPr>
          <p:nvPr/>
        </p:nvSpPr>
        <p:spPr bwMode="gray">
          <a:xfrm flipH="1">
            <a:off x="154776" y="1139384"/>
            <a:ext cx="260675" cy="256233"/>
          </a:xfrm>
          <a:prstGeom prst="ellipse">
            <a:avLst/>
          </a:prstGeom>
          <a:gradFill rotWithShape="0">
            <a:gsLst>
              <a:gs pos="0">
                <a:schemeClr val="bg2">
                  <a:gamma/>
                  <a:shade val="60000"/>
                  <a:invGamma/>
                </a:schemeClr>
              </a:gs>
              <a:gs pos="100000">
                <a:schemeClr val="bg2">
                  <a:alpha val="85001"/>
                </a:schemeClr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27985" name="Picture 337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522" y="1135136"/>
            <a:ext cx="179214" cy="175541"/>
          </a:xfrm>
          <a:prstGeom prst="rect">
            <a:avLst/>
          </a:prstGeom>
          <a:noFill/>
        </p:spPr>
      </p:pic>
      <p:sp>
        <p:nvSpPr>
          <p:cNvPr id="27986" name="Text Box 338"/>
          <p:cNvSpPr txBox="1">
            <a:spLocks noChangeArrowheads="1"/>
          </p:cNvSpPr>
          <p:nvPr/>
        </p:nvSpPr>
        <p:spPr bwMode="gray">
          <a:xfrm>
            <a:off x="155021" y="1095498"/>
            <a:ext cx="228864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4432" tIns="37216" rIns="74432" bIns="37216">
            <a:spAutoFit/>
          </a:bodyPr>
          <a:lstStyle/>
          <a:p>
            <a:pPr algn="ctr" eaLnBrk="0" hangingPunct="0"/>
            <a:r>
              <a:rPr lang="ru-RU" b="1">
                <a:solidFill>
                  <a:srgbClr val="FFFFFF"/>
                </a:solidFill>
              </a:rPr>
              <a:t>1</a:t>
            </a:r>
            <a:endParaRPr lang="en-US" b="1">
              <a:solidFill>
                <a:srgbClr val="FFFFFF"/>
              </a:solidFill>
            </a:endParaRPr>
          </a:p>
        </p:txBody>
      </p:sp>
      <p:graphicFrame>
        <p:nvGraphicFramePr>
          <p:cNvPr id="28004" name="Object 356"/>
          <p:cNvGraphicFramePr>
            <a:graphicFrameLocks noGrp="1" noChangeAspect="1"/>
          </p:cNvGraphicFramePr>
          <p:nvPr>
            <p:ph sz="half" idx="1"/>
          </p:nvPr>
        </p:nvGraphicFramePr>
        <p:xfrm>
          <a:off x="3494678" y="962646"/>
          <a:ext cx="5542065" cy="4378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3" name="AutoCAD Drawing" r:id="rId7" imgW="12153960" imgH="7020000" progId="AutoCAD.Drawing.18">
                  <p:embed/>
                </p:oleObj>
              </mc:Choice>
              <mc:Fallback>
                <p:oleObj name="AutoCAD Drawing" r:id="rId7" imgW="12153960" imgH="7020000" progId="AutoCAD.Drawing.1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361" t="24155" r="28242" b="34621"/>
                      <a:stretch>
                        <a:fillRect/>
                      </a:stretch>
                    </p:blipFill>
                    <p:spPr bwMode="auto">
                      <a:xfrm>
                        <a:off x="3494678" y="962646"/>
                        <a:ext cx="5542065" cy="4378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Прямоугольник 45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Схема системы управления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49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2" name="Object 12"/>
          <p:cNvGraphicFramePr>
            <a:graphicFrameLocks noGrp="1" noChangeAspect="1"/>
          </p:cNvGraphicFramePr>
          <p:nvPr>
            <p:ph sz="half" idx="2"/>
          </p:nvPr>
        </p:nvGraphicFramePr>
        <p:xfrm>
          <a:off x="908292" y="835237"/>
          <a:ext cx="7866419" cy="454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7" name="AutoCAD Drawing" r:id="rId3" imgW="12153960" imgH="7020000" progId="AutoCAD.Drawing.18">
                  <p:embed/>
                </p:oleObj>
              </mc:Choice>
              <mc:Fallback>
                <p:oleObj name="AutoCAD Drawing" r:id="rId3" imgW="12153960" imgH="7020000" progId="AutoCAD.Drawing.1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856" t="25108" r="34225" b="41368"/>
                      <a:stretch>
                        <a:fillRect/>
                      </a:stretch>
                    </p:blipFill>
                    <p:spPr bwMode="auto">
                      <a:xfrm>
                        <a:off x="908292" y="835237"/>
                        <a:ext cx="7866419" cy="454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4" name="AutoShape 24"/>
          <p:cNvSpPr>
            <a:spLocks noChangeArrowheads="1"/>
          </p:cNvSpPr>
          <p:nvPr/>
        </p:nvSpPr>
        <p:spPr bwMode="gray">
          <a:xfrm>
            <a:off x="328561" y="1223127"/>
            <a:ext cx="2777821" cy="33551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gray">
          <a:xfrm>
            <a:off x="720932" y="1258518"/>
            <a:ext cx="2169579" cy="2444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</a:rPr>
              <a:t>Переключатель «Питание»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gray">
          <a:xfrm>
            <a:off x="355714" y="1734178"/>
            <a:ext cx="2795471" cy="11665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gray">
          <a:xfrm>
            <a:off x="339421" y="1765323"/>
            <a:ext cx="2730302" cy="10908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/>
          <a:p>
            <a:pPr algn="ctr" eaLnBrk="0" hangingPunct="0"/>
            <a:r>
              <a:rPr lang="ru-RU">
                <a:solidFill>
                  <a:srgbClr val="000000"/>
                </a:solidFill>
              </a:rPr>
              <a:t>Световые индикаторы: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Питание (зеленый)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работа системы (зеленый)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авария УЗО (красный)</a:t>
            </a:r>
          </a:p>
          <a:p>
            <a:pPr algn="ctr" eaLnBrk="0" hangingPunct="0"/>
            <a:r>
              <a:rPr lang="ru-RU">
                <a:solidFill>
                  <a:srgbClr val="000000"/>
                </a:solidFill>
              </a:rPr>
              <a:t>- авария Перегрев (красный)</a:t>
            </a:r>
          </a:p>
          <a:p>
            <a:pPr algn="ctr"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Шкафы управления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692" y="1223126"/>
            <a:ext cx="3771645" cy="4101696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1500" b="1" u="sng" dirty="0"/>
              <a:t>Шкафы управления</a:t>
            </a:r>
            <a:endParaRPr lang="en-US" sz="1500" b="1" u="sng" dirty="0"/>
          </a:p>
          <a:p>
            <a:pPr>
              <a:lnSpc>
                <a:spcPct val="90000"/>
              </a:lnSpc>
            </a:pPr>
            <a:r>
              <a:rPr lang="ru-RU" sz="1100" dirty="0"/>
              <a:t>Номинальное напряжение 380В</a:t>
            </a:r>
          </a:p>
          <a:p>
            <a:pPr>
              <a:lnSpc>
                <a:spcPct val="90000"/>
              </a:lnSpc>
            </a:pPr>
            <a:r>
              <a:rPr lang="ru-RU" sz="1100" dirty="0"/>
              <a:t>Номинальный ток до 1000А</a:t>
            </a:r>
            <a:endParaRPr lang="en-US" sz="1100" dirty="0"/>
          </a:p>
          <a:p>
            <a:pPr>
              <a:lnSpc>
                <a:spcPct val="90000"/>
              </a:lnSpc>
            </a:pPr>
            <a:r>
              <a:rPr lang="ru-RU" sz="1100" dirty="0"/>
              <a:t>Номинальная частота 50Гц</a:t>
            </a:r>
          </a:p>
          <a:p>
            <a:pPr>
              <a:lnSpc>
                <a:spcPct val="90000"/>
              </a:lnSpc>
            </a:pPr>
            <a:r>
              <a:rPr lang="ru-RU" sz="1100" dirty="0"/>
              <a:t>Степень защиты </a:t>
            </a:r>
            <a:r>
              <a:rPr lang="en-US" sz="1100" dirty="0"/>
              <a:t>IP31..54</a:t>
            </a:r>
            <a:endParaRPr lang="ru-RU" sz="1100" dirty="0"/>
          </a:p>
          <a:p>
            <a:pPr>
              <a:lnSpc>
                <a:spcPct val="90000"/>
              </a:lnSpc>
            </a:pPr>
            <a:r>
              <a:rPr lang="ru-RU" sz="1100" dirty="0"/>
              <a:t>Исполнение напольное/навесное</a:t>
            </a:r>
          </a:p>
          <a:p>
            <a:pPr>
              <a:lnSpc>
                <a:spcPct val="90000"/>
              </a:lnSpc>
            </a:pPr>
            <a:r>
              <a:rPr lang="ru-RU" sz="1100" dirty="0"/>
              <a:t>Климатическое исполнение и категория размещения УХЛ1..УХЛ4</a:t>
            </a:r>
          </a:p>
          <a:p>
            <a:pPr>
              <a:lnSpc>
                <a:spcPct val="90000"/>
              </a:lnSpc>
            </a:pPr>
            <a:endParaRPr lang="ru-RU" sz="1100" dirty="0"/>
          </a:p>
          <a:p>
            <a:pPr>
              <a:lnSpc>
                <a:spcPct val="90000"/>
              </a:lnSpc>
              <a:buNone/>
            </a:pPr>
            <a:r>
              <a:rPr lang="ru-RU" sz="1100" b="1" u="sng" dirty="0"/>
              <a:t>НАЗАНАЧЕНИЕ</a:t>
            </a:r>
          </a:p>
          <a:p>
            <a:pPr>
              <a:lnSpc>
                <a:spcPct val="90000"/>
              </a:lnSpc>
            </a:pPr>
            <a:r>
              <a:rPr lang="ru-RU" sz="1100" dirty="0"/>
              <a:t>Предназначены для размещения оборудования питания и управления системами промышленного электрообогрева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4216967" y="1220295"/>
            <a:ext cx="4656855" cy="40966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4432" tIns="37216" rIns="74432" bIns="37216" anchor="ctr"/>
          <a:lstStyle/>
          <a:p>
            <a:endParaRPr lang="ru-RU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485" y="1298591"/>
            <a:ext cx="2439881" cy="216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Шкафы управления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87" y="937843"/>
            <a:ext cx="8859997" cy="424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Шкафы управления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9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aphicFrame>
        <p:nvGraphicFramePr>
          <p:cNvPr id="97281" name="Object 1"/>
          <p:cNvGraphicFramePr>
            <a:graphicFrameLocks noChangeAspect="1"/>
          </p:cNvGraphicFramePr>
          <p:nvPr/>
        </p:nvGraphicFramePr>
        <p:xfrm>
          <a:off x="266600" y="3628419"/>
          <a:ext cx="4687264" cy="193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6" name="Visio" r:id="rId3" imgW="4672625" imgH="2184156" progId="Visio.Drawing.11">
                  <p:embed/>
                </p:oleObj>
              </mc:Choice>
              <mc:Fallback>
                <p:oleObj name="Visio" r:id="rId3" imgW="4672625" imgH="2184156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00" y="3628419"/>
                        <a:ext cx="4687264" cy="19320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5411605" y="1176784"/>
            <a:ext cx="3439506" cy="13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  <a:spAutoFit/>
          </a:bodyPr>
          <a:lstStyle/>
          <a:p>
            <a:pPr defTabSz="744322"/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1.Термометр сопротивления ТСПТ- 300-052-Pt100-</a:t>
            </a:r>
            <a:r>
              <a:rPr lang="en-US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4-5-60/300</a:t>
            </a:r>
            <a:endParaRPr lang="ru-RU" sz="800" dirty="0">
              <a:latin typeface="Arial" pitchFamily="34" charset="0"/>
            </a:endParaRPr>
          </a:p>
          <a:p>
            <a:pPr defTabSz="744322" eaLnBrk="0" hangingPunct="0"/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1.Термометр сопротивления ТСПТ- 300-052-Pt100-</a:t>
            </a:r>
            <a:r>
              <a:rPr lang="en-US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4-5-60/1500</a:t>
            </a:r>
            <a:endParaRPr lang="ru-RU" sz="800" dirty="0">
              <a:latin typeface="Arial" pitchFamily="34" charset="0"/>
            </a:endParaRPr>
          </a:p>
          <a:p>
            <a:pPr defTabSz="744322" eaLnBrk="0" hangingPunct="0"/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3. Термометр сопротивления ТСПТ- 300-052-Pt100-</a:t>
            </a:r>
            <a:r>
              <a:rPr lang="en-US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4-5-60/5000</a:t>
            </a:r>
            <a:endParaRPr lang="ru-RU" sz="800" dirty="0">
              <a:latin typeface="Arial" pitchFamily="34" charset="0"/>
            </a:endParaRPr>
          </a:p>
          <a:p>
            <a:pPr defTabSz="744322" eaLnBrk="0" hangingPunct="0"/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4.Термометр сопротивления ТСПТ- 300-052-Pt100-</a:t>
            </a:r>
            <a:r>
              <a:rPr lang="en-US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sz="1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4-5-60/10000</a:t>
            </a:r>
            <a:endParaRPr lang="ru-RU" sz="1500" dirty="0">
              <a:latin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2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D:\Проекты 2014\АТР_Profi\Презентации на Profi\картинки\TC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9" y="988309"/>
            <a:ext cx="4803755" cy="228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691" y="1223126"/>
            <a:ext cx="8481326" cy="4101696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auto">
          <a:xfrm>
            <a:off x="399159" y="1238270"/>
            <a:ext cx="8253360" cy="97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u="sng" dirty="0"/>
              <a:t>Область применения:</a:t>
            </a:r>
          </a:p>
          <a:p>
            <a:pPr>
              <a:lnSpc>
                <a:spcPct val="150000"/>
              </a:lnSpc>
            </a:pPr>
            <a:r>
              <a:rPr lang="ru-RU" sz="1300" b="1" dirty="0"/>
              <a:t>-измерение температуры поверхности трубопроводов и резервуаров (ТЕПЛОМАГ) выше +200грС (-50..+450грС)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118816"/>
            <a:ext cx="9144000" cy="54000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600" tIns="32300" rIns="64600" bIns="32300" numCol="1" rtlCol="0" anchor="t" anchorCtr="0" compatLnSpc="1">
            <a:prstTxWarp prst="textNoShape">
              <a:avLst/>
            </a:prstTxWarp>
          </a:bodyPr>
          <a:lstStyle/>
          <a:p>
            <a:pPr defTabSz="645997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81317" y="225825"/>
            <a:ext cx="6929879" cy="2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58" tIns="38979" rIns="77958" bIns="38979">
            <a:spAutoFit/>
          </a:bodyPr>
          <a:lstStyle/>
          <a:p>
            <a:pPr algn="ctr" defTabSz="566369"/>
            <a:r>
              <a:rPr lang="ru-RU" sz="1400" dirty="0">
                <a:ln w="3175" cmpd="sng">
                  <a:noFill/>
                  <a:prstDash val="solid"/>
                </a:ln>
                <a:solidFill>
                  <a:srgbClr val="FF9933"/>
                </a:solidFill>
                <a:latin typeface="+mn-lt"/>
                <a:ea typeface="+mj-ea"/>
                <a:cs typeface="+mj-cs"/>
              </a:rPr>
              <a:t>СИСТЕМЫ УПРАВЛЕНИЯ ЭЛЕКТРООБОГРЕВОМ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73320" y="669514"/>
            <a:ext cx="8324001" cy="42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32" tIns="37216" rIns="74432" bIns="372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372161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74432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1164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488643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Датчики температуры</a:t>
            </a:r>
            <a:endParaRPr lang="ru-RU" sz="1400" kern="1200" dirty="0">
              <a:ln w="3175" cmpd="sng">
                <a:noFill/>
                <a:prstDash val="solid"/>
              </a:ln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14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2" y="35330"/>
            <a:ext cx="2043148" cy="70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 descr="D:\Проекты 2014\АТР_Profi\Презентации на Profi\картинки\12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4" y="2791889"/>
            <a:ext cx="8270857" cy="162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TG_Diagram_098</Template>
  <TotalTime>5920</TotalTime>
  <Words>1828</Words>
  <Application>Microsoft Office PowerPoint</Application>
  <PresentationFormat>Экран (16:10)</PresentationFormat>
  <Paragraphs>487</Paragraphs>
  <Slides>36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Оформление по умолчанию</vt:lpstr>
      <vt:lpstr>Image</vt:lpstr>
      <vt:lpstr>AutoCAD Drawing</vt:lpstr>
      <vt:lpstr>Visio</vt:lpstr>
      <vt:lpstr>Презентация PowerPoint</vt:lpstr>
      <vt:lpstr>Задачи системы управления электрообогревом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Терморегуляторы ООО «ССТ»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Синяков</dc:creator>
  <cp:lastModifiedBy>Проектировщик</cp:lastModifiedBy>
  <cp:revision>325</cp:revision>
  <dcterms:created xsi:type="dcterms:W3CDTF">2010-08-17T13:28:19Z</dcterms:created>
  <dcterms:modified xsi:type="dcterms:W3CDTF">2014-05-26T04:53:06Z</dcterms:modified>
</cp:coreProperties>
</file>