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</p:sldMasterIdLst>
  <p:notesMasterIdLst>
    <p:notesMasterId r:id="rId59"/>
  </p:notesMasterIdLst>
  <p:sldIdLst>
    <p:sldId id="469" r:id="rId16"/>
    <p:sldId id="513" r:id="rId17"/>
    <p:sldId id="502" r:id="rId18"/>
    <p:sldId id="545" r:id="rId19"/>
    <p:sldId id="507" r:id="rId20"/>
    <p:sldId id="547" r:id="rId21"/>
    <p:sldId id="526" r:id="rId22"/>
    <p:sldId id="462" r:id="rId23"/>
    <p:sldId id="515" r:id="rId24"/>
    <p:sldId id="544" r:id="rId25"/>
    <p:sldId id="487" r:id="rId26"/>
    <p:sldId id="516" r:id="rId27"/>
    <p:sldId id="531" r:id="rId28"/>
    <p:sldId id="517" r:id="rId29"/>
    <p:sldId id="532" r:id="rId30"/>
    <p:sldId id="533" r:id="rId31"/>
    <p:sldId id="534" r:id="rId32"/>
    <p:sldId id="535" r:id="rId33"/>
    <p:sldId id="536" r:id="rId34"/>
    <p:sldId id="537" r:id="rId35"/>
    <p:sldId id="495" r:id="rId36"/>
    <p:sldId id="529" r:id="rId37"/>
    <p:sldId id="530" r:id="rId38"/>
    <p:sldId id="523" r:id="rId39"/>
    <p:sldId id="504" r:id="rId40"/>
    <p:sldId id="524" r:id="rId41"/>
    <p:sldId id="511" r:id="rId42"/>
    <p:sldId id="512" r:id="rId43"/>
    <p:sldId id="466" r:id="rId44"/>
    <p:sldId id="508" r:id="rId45"/>
    <p:sldId id="509" r:id="rId46"/>
    <p:sldId id="510" r:id="rId47"/>
    <p:sldId id="528" r:id="rId48"/>
    <p:sldId id="525" r:id="rId49"/>
    <p:sldId id="527" r:id="rId50"/>
    <p:sldId id="538" r:id="rId51"/>
    <p:sldId id="539" r:id="rId52"/>
    <p:sldId id="540" r:id="rId53"/>
    <p:sldId id="546" r:id="rId54"/>
    <p:sldId id="541" r:id="rId55"/>
    <p:sldId id="542" r:id="rId56"/>
    <p:sldId id="543" r:id="rId57"/>
    <p:sldId id="389" r:id="rId58"/>
  </p:sldIdLst>
  <p:sldSz cx="9144000" cy="5715000" type="screen16x1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ahoma" pitchFamily="34" charset="0"/>
        <a:ea typeface="+mn-ea"/>
        <a:cs typeface="Arial" charset="0"/>
      </a:defRPr>
    </a:lvl1pPr>
    <a:lvl2pPr marL="396804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ahoma" pitchFamily="34" charset="0"/>
        <a:ea typeface="+mn-ea"/>
        <a:cs typeface="Arial" charset="0"/>
      </a:defRPr>
    </a:lvl2pPr>
    <a:lvl3pPr marL="793608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ahoma" pitchFamily="34" charset="0"/>
        <a:ea typeface="+mn-ea"/>
        <a:cs typeface="Arial" charset="0"/>
      </a:defRPr>
    </a:lvl3pPr>
    <a:lvl4pPr marL="1190412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ahoma" pitchFamily="34" charset="0"/>
        <a:ea typeface="+mn-ea"/>
        <a:cs typeface="Arial" charset="0"/>
      </a:defRPr>
    </a:lvl4pPr>
    <a:lvl5pPr marL="1587216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ahoma" pitchFamily="34" charset="0"/>
        <a:ea typeface="+mn-ea"/>
        <a:cs typeface="Arial" charset="0"/>
      </a:defRPr>
    </a:lvl5pPr>
    <a:lvl6pPr marL="1984019" algn="l" defTabSz="793608" rtl="0" eaLnBrk="1" latinLnBrk="0" hangingPunct="1">
      <a:defRPr sz="1200" kern="1200">
        <a:solidFill>
          <a:schemeClr val="accent2"/>
        </a:solidFill>
        <a:latin typeface="Tahoma" pitchFamily="34" charset="0"/>
        <a:ea typeface="+mn-ea"/>
        <a:cs typeface="Arial" charset="0"/>
      </a:defRPr>
    </a:lvl6pPr>
    <a:lvl7pPr marL="2380823" algn="l" defTabSz="793608" rtl="0" eaLnBrk="1" latinLnBrk="0" hangingPunct="1">
      <a:defRPr sz="1200" kern="1200">
        <a:solidFill>
          <a:schemeClr val="accent2"/>
        </a:solidFill>
        <a:latin typeface="Tahoma" pitchFamily="34" charset="0"/>
        <a:ea typeface="+mn-ea"/>
        <a:cs typeface="Arial" charset="0"/>
      </a:defRPr>
    </a:lvl7pPr>
    <a:lvl8pPr marL="2777627" algn="l" defTabSz="793608" rtl="0" eaLnBrk="1" latinLnBrk="0" hangingPunct="1">
      <a:defRPr sz="1200" kern="1200">
        <a:solidFill>
          <a:schemeClr val="accent2"/>
        </a:solidFill>
        <a:latin typeface="Tahoma" pitchFamily="34" charset="0"/>
        <a:ea typeface="+mn-ea"/>
        <a:cs typeface="Arial" charset="0"/>
      </a:defRPr>
    </a:lvl8pPr>
    <a:lvl9pPr marL="3174431" algn="l" defTabSz="793608" rtl="0" eaLnBrk="1" latinLnBrk="0" hangingPunct="1">
      <a:defRPr sz="1200" kern="1200">
        <a:solidFill>
          <a:schemeClr val="accent2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.shelestova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9933"/>
    <a:srgbClr val="A7E8FF"/>
    <a:srgbClr val="CC6600"/>
    <a:srgbClr val="FF0000"/>
    <a:srgbClr val="D60000"/>
    <a:srgbClr val="820000"/>
    <a:srgbClr val="920000"/>
    <a:srgbClr val="FF3300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0" autoAdjust="0"/>
    <p:restoredTop sz="97588" autoAdjust="0"/>
  </p:normalViewPr>
  <p:slideViewPr>
    <p:cSldViewPr>
      <p:cViewPr>
        <p:scale>
          <a:sx n="120" d="100"/>
          <a:sy n="120" d="100"/>
        </p:scale>
        <p:origin x="-1302" y="-588"/>
      </p:cViewPr>
      <p:guideLst>
        <p:guide orient="horz" pos="779"/>
        <p:guide pos="5628"/>
        <p:guide pos="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notesViewPr>
    <p:cSldViewPr>
      <p:cViewPr varScale="1">
        <p:scale>
          <a:sx n="58" d="100"/>
          <a:sy n="58" d="100"/>
        </p:scale>
        <p:origin x="-1914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834D30A-1DB8-46B0-B368-459542846B09}" type="datetimeFigureOut">
              <a:rPr lang="ru-RU"/>
              <a:pPr>
                <a:defRPr/>
              </a:pPr>
              <a:t>07.07.2014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57B1D5F-CC2E-478D-B6FA-6B709504B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3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680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360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041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8721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4019" algn="l" defTabSz="79360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0823" algn="l" defTabSz="79360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7627" algn="l" defTabSz="79360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74431" algn="l" defTabSz="79360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B1D5F-CC2E-478D-B6FA-6B709504BD8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80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92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CB2A9-653E-4F04-9511-2B5946B04290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B1D5F-CC2E-478D-B6FA-6B709504BD8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62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50C6-CF68-4C38-8996-F0D275DFF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8334-EC95-4ADE-9200-AE4DE9088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D38D-EB60-447A-AF9A-2D84BABCD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08C9-CE98-486F-892B-1ACD72CFD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C7B51-AC0E-4368-9C7F-FAEF70819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39E2-985F-4687-B87C-6DEC23A81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34E1-CA1E-498E-A09E-F49351A0D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7501E-EA56-4460-82D4-8CED2E2F0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88E6-C31C-44D9-BCF4-131033CD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41E4-EC16-4409-8BAC-B34B99D81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5190-4693-4FD4-AC92-184D102DA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1BF0E-12B4-407E-95BE-E243F658C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EA2A-DADA-4498-9004-F3CB43E46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4DC3-C8E9-4FAC-8209-B53665FF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92FC-8137-4A4F-A964-C4F1F1021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1734-AF31-4219-A633-37CE6A7E6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CD74-E6F7-4A4A-A15E-B296CF90A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C9F4-9B42-4B94-BD27-1244B6C21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C4A8A-9AE3-47AC-99B5-6DAF2BEDE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130B-BB0E-4293-A9E7-991DCA4BD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CD465-EFF7-4F93-A03A-103DA9442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FEB4-3F66-48D5-A738-EB190BB67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8B9B-457A-4AF3-BB02-33ACC002A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07011-B21B-45C3-A4CF-BA771F392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EC75-AAA1-49ED-B7C9-9019E46B4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8946-1A4B-4569-8C56-7C21C52F4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F409-CAFE-4378-B7AE-DC5012CAB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6D90-ABCD-4E9A-967E-9DC539A76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2DD1-AA86-4584-A12F-61C33AEE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6E11-8214-4C0B-A400-A37B8130C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E8F6F-30D0-4537-AB75-CF150822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E0C1-D91B-41B4-8067-7C2476637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57E2-6370-476D-92F6-A383C23A0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B428D-7E78-459B-B303-BA9391800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3CA7-9E54-4678-9FA9-613212219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98FE-F0C6-45B6-8898-6393F9F58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E249-C4D7-43BC-A92A-39F7456F0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8B4A-8C4F-4105-99D7-23C570632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47050-F3DC-474A-A32D-703A0D70F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D683-7BB9-43ED-9E60-F94754D7C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174B-1945-49F6-AD8A-5A084B323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D0A8-8F14-4A1E-A706-DF2495D3E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C759B-0F7E-4C8F-AD0E-5261A67FB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37264-396A-4B1D-9FDD-958477629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5659-8D36-4320-A0D7-EDC08D25F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52D7-9420-4B6B-B48F-DD2CB9AEE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3F0B4-088B-4FDD-A225-83AD5F06E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68DD-0B8A-4A63-868E-A84853A14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A1CCF-6872-4A8E-87EC-B4C04C2C6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21A44-2B48-4B57-83A5-51173E9BC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06B3-D8E3-454C-8824-B5DEE18B0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52F2-CDEE-491D-852A-B8A1C3072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B119E-93DE-44C5-9885-13F401400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8E42-B2F4-46D4-BD28-A0BFE4ABC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0F73-B6E3-4A89-A687-DDBA69AD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2F628-CA16-4553-837E-1EEEA1031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36B71-FD12-482D-9DEF-4D74AC6A8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3EEDF-FE3D-47EB-847D-0D51C7378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36C1-CA1C-43BC-AEEA-0C1E6E8C2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1798-C531-459A-B220-A44104BAE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935B-D7D3-40D5-BB26-037458CAB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BD67-BAE4-4731-8934-7031A524A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F4AD5-C8B8-4A0B-BBED-90DDAA996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26FA5-E56A-49A9-A345-BED1159BC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4083-0E2F-41CB-919E-32F0BAA5D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AC1C-6BD7-4F87-B40D-3B172127E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2562-E122-41FF-956D-B094C203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D691-F044-4857-8941-33709FBAD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8306-96DA-43EE-B855-1C7CCE61B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6CA8-2883-4F8F-9FEB-F11F24EEC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2CFB-839C-4FFD-8D42-F9911293E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CFF69-95BE-4D2A-A21D-661EEAE1D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8F02-5ECC-42F9-832C-F76A265DC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5D13D-DF60-4B3C-A2C9-D86152D49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D16F-A72A-4C2D-BF49-0CD2FDF8B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7FD37-6D97-4688-B828-3DD995176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2721D-7C51-44B1-B3B5-589E23BBD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107FA-E957-423E-A43E-0C26276FE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1CCA-478F-4725-A1CF-26F40FC0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1E5D-5AE4-4496-BC69-306CA0175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83BE-00FD-4128-8065-58C93AF9D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3F09-7593-43DB-AF2F-88EA8C5EF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218B5-801E-4F52-B2CC-B3646A318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89541-5D7C-4FB2-9484-3CF63268D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3483-9BFD-4CBD-A8B6-417B13705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2B4BB-BCDF-4E60-A898-CF42C716D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80B7-2FB4-49A8-A18C-9D6CEBDE2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561D-1DDD-4B01-917C-BEA1271FA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292E-1E20-4D9B-BB89-F2A020D34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AC0D-8AEB-427A-8D86-711F74EE1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AE43B-956E-482B-859A-9894DA56B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38C7-6ECA-4A4D-B168-13DCE1304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3A22-0E67-4A7B-9187-AB9569CBB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ECD9-DD4F-4D6D-B9D2-EF34A7F41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D5E3-F0D4-4C02-92FB-0651833C7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163E-3494-45A1-AF48-857D53C3F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4D5D-308F-4D62-9CCA-838FAD1EF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6983-1C00-4953-801C-8366C5E98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E1AE-B61E-4F37-9ECC-188D94A72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783D-D196-4E89-ABD7-333BB66B7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D035-6824-4354-9481-56F7C6A5B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A9E4-BF60-4918-85A1-24C0914E8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B4E57-5616-425D-9FF1-E0985AF1E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2765-0D7E-44A5-BEC5-E724CF146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DB19-FA28-4CA7-8998-391DCBC83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9F6E-5771-4FB3-8DEA-11F2C805C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2B07E-D631-4ADA-AD28-259EF3BC2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9CCEE-942C-45FE-B3DD-A09AF7CEC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2EF5-3ACB-4D47-95BD-F7A8C3E96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169B9-F95B-4A97-9C3D-72FFF2D83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A3139-8661-4C35-AE06-F89BCA944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4884D-0125-4C51-A875-3D48F93B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0DDA-2C34-4AF8-ACC8-FBAB9AF96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9967D-13EE-4E25-B471-8F95D18C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D29A-340F-48BC-8F9C-8DCA4D8B9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3026-2B97-4AB7-A5AF-2E9B0B93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77BB-DB0B-4DE0-9C78-55C3FB1C1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1FB1-FB8C-4D9E-9AAC-5DE053F8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99484-AE2A-4DCE-9BD7-E5D5FB125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EB662-C9CF-4D19-8216-E964A42D5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807D-C3AC-4F21-815A-FC5B030F9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720D2-4918-4B5B-B761-22DF4723F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40EC9-4A8E-438A-AAB5-04DE20E55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930A-9B7F-490D-BF05-34C04C7E8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9B118-5835-4340-B9BD-AE18D4C1D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BC4F-4E35-4CF9-8240-E2DA6E59A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C49A-4431-457B-90FE-29514E775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9D31-7B5A-40D9-B25C-E0EC19479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99A8-0370-4CB3-9D8F-675FF4C2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BD92-269B-4527-8451-85B918A3D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3EC2-C273-4341-8A28-E045CAA4F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9B9E-EF0A-415E-BE78-B6F581513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E97E-68A2-4450-BC0E-0DBB9F72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C1F7D-852F-4971-A0A7-D5425AD9C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45162-6FA5-4EDD-A445-E9E47140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05C4-C8C1-48AC-B4F9-545F576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CFA6-8E3E-4B34-B9B1-AD9479D2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D97C-5834-41E1-A8C9-0E7EE39CF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45AE-75FB-4354-B411-0494AB322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9E30-8A59-468A-9437-227FA2157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D2A5-7447-4AFD-A0FF-10CC080DA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0D80-2E2E-47B4-A6AD-583D4098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2CD0-7146-458B-B29E-ACEED57A6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B2925-3C9C-4627-9F53-FB007799A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3D5A-BEDE-437A-97C0-DCAD26B5B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CE070-FA6A-41A1-98AB-E007C47A5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6B50-8610-4AF9-8A05-CF682818D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7AB5-0E2B-478A-837D-43A3D9F39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1E60-663C-4F0B-A274-2437392FF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287C-6AC0-4E07-B4A6-A42ED5E69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8EDB-E5EB-4A79-BC60-CBC62E21D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A559-466E-4CC4-9677-40371971D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7B160-6652-466F-A087-1D436B475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84" y="1775355"/>
            <a:ext cx="7771834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66" y="3238500"/>
            <a:ext cx="6399668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96804" indent="0" algn="ctr">
              <a:buNone/>
              <a:defRPr/>
            </a:lvl2pPr>
            <a:lvl3pPr marL="793608" indent="0" algn="ctr">
              <a:buNone/>
              <a:defRPr/>
            </a:lvl3pPr>
            <a:lvl4pPr marL="1190412" indent="0" algn="ctr">
              <a:buNone/>
              <a:defRPr/>
            </a:lvl4pPr>
            <a:lvl5pPr marL="1587216" indent="0" algn="ctr">
              <a:buNone/>
              <a:defRPr/>
            </a:lvl5pPr>
            <a:lvl6pPr marL="1984019" indent="0" algn="ctr">
              <a:buNone/>
              <a:defRPr/>
            </a:lvl6pPr>
            <a:lvl7pPr marL="2380823" indent="0" algn="ctr">
              <a:buNone/>
              <a:defRPr/>
            </a:lvl7pPr>
            <a:lvl8pPr marL="2777627" indent="0" algn="ctr">
              <a:buNone/>
              <a:defRPr/>
            </a:lvl8pPr>
            <a:lvl9pPr marL="3174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0EB9-BCF8-40A9-A6B6-774CBFDFD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4CD8-199B-4764-92FC-D6CF816BD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A3D65-EA45-4F21-B4C4-6565175E9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4" y="3672417"/>
            <a:ext cx="7771834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64" y="2422261"/>
            <a:ext cx="7771834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804" indent="0">
              <a:buNone/>
              <a:defRPr sz="1600"/>
            </a:lvl2pPr>
            <a:lvl3pPr marL="793608" indent="0">
              <a:buNone/>
              <a:defRPr sz="1400"/>
            </a:lvl3pPr>
            <a:lvl4pPr marL="1190412" indent="0">
              <a:buNone/>
              <a:defRPr sz="1200"/>
            </a:lvl4pPr>
            <a:lvl5pPr marL="1587216" indent="0">
              <a:buNone/>
              <a:defRPr sz="1200"/>
            </a:lvl5pPr>
            <a:lvl6pPr marL="1984019" indent="0">
              <a:buNone/>
              <a:defRPr sz="1200"/>
            </a:lvl6pPr>
            <a:lvl7pPr marL="2380823" indent="0">
              <a:buNone/>
              <a:defRPr sz="1200"/>
            </a:lvl7pPr>
            <a:lvl8pPr marL="2777627" indent="0">
              <a:buNone/>
              <a:defRPr sz="1200"/>
            </a:lvl8pPr>
            <a:lvl9pPr marL="31744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A5EE-BA63-4568-A598-268151BD4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09" y="1681428"/>
            <a:ext cx="3818017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6427" y="1681428"/>
            <a:ext cx="3818016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1C41-B9FA-4FF1-A08B-B70B209D6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8865"/>
            <a:ext cx="8230166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17" y="1279261"/>
            <a:ext cx="4040109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17" y="1812396"/>
            <a:ext cx="4040109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9" y="1279261"/>
            <a:ext cx="4041524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04" indent="0">
              <a:buNone/>
              <a:defRPr sz="1700" b="1"/>
            </a:lvl2pPr>
            <a:lvl3pPr marL="793608" indent="0">
              <a:buNone/>
              <a:defRPr sz="1600" b="1"/>
            </a:lvl3pPr>
            <a:lvl4pPr marL="1190412" indent="0">
              <a:buNone/>
              <a:defRPr sz="1400" b="1"/>
            </a:lvl4pPr>
            <a:lvl5pPr marL="1587216" indent="0">
              <a:buNone/>
              <a:defRPr sz="1400" b="1"/>
            </a:lvl5pPr>
            <a:lvl6pPr marL="1984019" indent="0">
              <a:buNone/>
              <a:defRPr sz="1400" b="1"/>
            </a:lvl6pPr>
            <a:lvl7pPr marL="2380823" indent="0">
              <a:buNone/>
              <a:defRPr sz="1400" b="1"/>
            </a:lvl7pPr>
            <a:lvl8pPr marL="2777627" indent="0">
              <a:buNone/>
              <a:defRPr sz="1400" b="1"/>
            </a:lvl8pPr>
            <a:lvl9pPr marL="317443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9" y="1812396"/>
            <a:ext cx="4041524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8F65-F43D-415D-A1B1-50E873CD4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7114-4E8C-4EB7-A413-CA578C634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76F9-3662-482D-9D02-A64D6D85C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8" y="227542"/>
            <a:ext cx="3008862" cy="9683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05" y="227542"/>
            <a:ext cx="5112379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18" y="1195917"/>
            <a:ext cx="3008862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32A1-CDDA-4A16-A86B-89D17BE53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04" y="4000500"/>
            <a:ext cx="5485834" cy="472282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04" y="510646"/>
            <a:ext cx="5485834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804" indent="0">
              <a:buNone/>
              <a:defRPr sz="2400"/>
            </a:lvl2pPr>
            <a:lvl3pPr marL="793608" indent="0">
              <a:buNone/>
              <a:defRPr sz="2100"/>
            </a:lvl3pPr>
            <a:lvl4pPr marL="1190412" indent="0">
              <a:buNone/>
              <a:defRPr sz="1700"/>
            </a:lvl4pPr>
            <a:lvl5pPr marL="1587216" indent="0">
              <a:buNone/>
              <a:defRPr sz="1700"/>
            </a:lvl5pPr>
            <a:lvl6pPr marL="1984019" indent="0">
              <a:buNone/>
              <a:defRPr sz="1700"/>
            </a:lvl6pPr>
            <a:lvl7pPr marL="2380823" indent="0">
              <a:buNone/>
              <a:defRPr sz="1700"/>
            </a:lvl7pPr>
            <a:lvl8pPr marL="2777627" indent="0">
              <a:buNone/>
              <a:defRPr sz="1700"/>
            </a:lvl8pPr>
            <a:lvl9pPr marL="3174431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04" y="4472782"/>
            <a:ext cx="5485834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804" indent="0">
              <a:buNone/>
              <a:defRPr sz="1000"/>
            </a:lvl2pPr>
            <a:lvl3pPr marL="793608" indent="0">
              <a:buNone/>
              <a:defRPr sz="900"/>
            </a:lvl3pPr>
            <a:lvl4pPr marL="1190412" indent="0">
              <a:buNone/>
              <a:defRPr sz="800"/>
            </a:lvl4pPr>
            <a:lvl5pPr marL="1587216" indent="0">
              <a:buNone/>
              <a:defRPr sz="800"/>
            </a:lvl5pPr>
            <a:lvl6pPr marL="1984019" indent="0">
              <a:buNone/>
              <a:defRPr sz="800"/>
            </a:lvl6pPr>
            <a:lvl7pPr marL="2380823" indent="0">
              <a:buNone/>
              <a:defRPr sz="800"/>
            </a:lvl7pPr>
            <a:lvl8pPr marL="2777627" indent="0">
              <a:buNone/>
              <a:defRPr sz="800"/>
            </a:lvl8pPr>
            <a:lvl9pPr marL="31744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F42C-61B8-4819-A256-09D3806C3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9E36-AF08-4E09-B8DB-B91E1C95F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3705" y="178594"/>
            <a:ext cx="1950738" cy="493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074" y="178594"/>
            <a:ext cx="5717829" cy="493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CE47-D75D-4CD4-B61A-02DE32B0D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3FE662-88A7-4236-AA9E-D9BE7CF29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EA3264-D69A-4428-8FFF-B5B3ABDCD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FB319E-3F79-4705-BD83-762F0F4C3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19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1D34CC-1FCA-467B-9E3E-B59101CE5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848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DB62-03FE-4BCB-B598-96B2CC02B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7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2D40C5-172F-4D8D-9B53-B41679C2A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3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BFD082-FA3E-4DBB-A3BA-33A94D62F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ltGray">
          <a:xfrm>
            <a:off x="417309" y="915459"/>
            <a:ext cx="438527" cy="39555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61" tIns="39680" rIns="79361" bIns="39680" anchor="ctr"/>
          <a:lstStyle/>
          <a:p>
            <a:pPr algn="ctr">
              <a:defRPr/>
            </a:pPr>
            <a:endParaRPr kumimoji="1" lang="ru-RU" sz="210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ltGray">
          <a:xfrm>
            <a:off x="800666" y="915459"/>
            <a:ext cx="328188" cy="39555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9361" tIns="39680" rIns="79361" bIns="39680" anchor="ctr"/>
          <a:lstStyle/>
          <a:p>
            <a:pPr algn="ctr">
              <a:defRPr/>
            </a:pPr>
            <a:endParaRPr kumimoji="1" lang="ru-RU" sz="2100">
              <a:solidFill>
                <a:schemeClr val="tx1"/>
              </a:solidFill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ltGray">
          <a:xfrm>
            <a:off x="540379" y="1267354"/>
            <a:ext cx="424381" cy="39555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61" tIns="39680" rIns="79361" bIns="39680" anchor="ctr"/>
          <a:lstStyle/>
          <a:p>
            <a:pPr algn="ctr">
              <a:defRPr/>
            </a:pPr>
            <a:endParaRPr kumimoji="1" lang="ru-RU" sz="2100">
              <a:solidFill>
                <a:schemeClr val="tx1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ltGray">
          <a:xfrm>
            <a:off x="911005" y="1267354"/>
            <a:ext cx="367797" cy="39555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9361" tIns="39680" rIns="79361" bIns="39680" anchor="ctr"/>
          <a:lstStyle/>
          <a:p>
            <a:pPr algn="ctr">
              <a:defRPr/>
            </a:pPr>
            <a:endParaRPr kumimoji="1" lang="ru-RU" sz="2100">
              <a:solidFill>
                <a:schemeClr val="tx1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ltGray">
          <a:xfrm>
            <a:off x="127314" y="1206500"/>
            <a:ext cx="560183" cy="351896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9361" tIns="39680" rIns="79361" bIns="39680" anchor="ctr"/>
          <a:lstStyle/>
          <a:p>
            <a:pPr algn="ctr">
              <a:defRPr/>
            </a:pPr>
            <a:endParaRPr kumimoji="1" lang="ru-RU" sz="2100">
              <a:solidFill>
                <a:schemeClr val="tx1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gray">
          <a:xfrm>
            <a:off x="762473" y="825501"/>
            <a:ext cx="31121" cy="87709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61" tIns="39680" rIns="79361" bIns="39680" anchor="ctr"/>
          <a:lstStyle/>
          <a:p>
            <a:pPr algn="ctr">
              <a:defRPr/>
            </a:pPr>
            <a:endParaRPr kumimoji="1" lang="ru-RU" sz="2100">
              <a:solidFill>
                <a:schemeClr val="tx1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gray">
          <a:xfrm>
            <a:off x="442771" y="1484313"/>
            <a:ext cx="8225922" cy="2645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9361" tIns="39680" rIns="79361" bIns="39680" anchor="ctr"/>
          <a:lstStyle/>
          <a:p>
            <a:pPr algn="ctr">
              <a:defRPr/>
            </a:pPr>
            <a:endParaRPr kumimoji="1" lang="ru-RU" sz="2100">
              <a:solidFill>
                <a:schemeClr val="tx1"/>
              </a:solidFill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1E89180-6976-4E19-B389-AE3EDE11D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032001"/>
            <a:ext cx="9009613" cy="877094"/>
            <a:chOff x="0" y="1536"/>
            <a:chExt cx="5675" cy="663"/>
          </a:xfrm>
        </p:grpSpPr>
        <p:grpSp>
          <p:nvGrpSpPr>
            <p:cNvPr id="2560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5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560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60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223" y="5207000"/>
            <a:ext cx="1905472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207000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207000"/>
            <a:ext cx="1905472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AF606A4-7F1D-41DD-93A3-8C6E2F357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BCA9E3-8CFA-45C7-BDBD-817FCFE3C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C4385A-9B1C-443F-8462-D5327F2FE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A236C9-0A11-410A-8041-7B9ED3B7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479ED9-5E03-4A9F-B5AF-5E40D1571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A45897-5CBF-4F48-B1E2-C2836C4A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074" y="178595"/>
            <a:ext cx="7794468" cy="1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09" y="1681428"/>
            <a:ext cx="77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390" y="5203032"/>
            <a:ext cx="1905471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8166" y="5203032"/>
            <a:ext cx="289569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314" y="5203032"/>
            <a:ext cx="190405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9361" tIns="39680" rIns="79361" bIns="396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F00A99-DCE7-4D51-93EF-7D6D02C4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5pPr>
      <a:lvl6pPr marL="396804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6pPr>
      <a:lvl7pPr marL="793608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7pPr>
      <a:lvl8pPr marL="1190412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8pPr>
      <a:lvl9pPr marL="1587216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297603" indent="-29760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4806" indent="-2480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992010" indent="-19840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388814" indent="-1984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4pPr>
      <a:lvl5pPr marL="1785617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5pPr>
      <a:lvl6pPr marL="2182421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6pPr>
      <a:lvl7pPr marL="2579225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7pPr>
      <a:lvl8pPr marL="2976029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8pPr>
      <a:lvl9pPr marL="3372833" indent="-1984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04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08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412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216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019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823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627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431" algn="l" defTabSz="7936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tovik.ru/images/news/23.05.2008/23-05-2008_0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839" y="553244"/>
            <a:ext cx="560216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4" name="TextBox 2"/>
          <p:cNvSpPr txBox="1">
            <a:spLocks noChangeArrowheads="1"/>
          </p:cNvSpPr>
          <p:nvPr/>
        </p:nvSpPr>
        <p:spPr bwMode="auto">
          <a:xfrm>
            <a:off x="0" y="1345332"/>
            <a:ext cx="4043117" cy="85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lIns="69567" tIns="34784" rIns="69567" bIns="34784">
            <a:spAutoFit/>
          </a:bodyPr>
          <a:lstStyle/>
          <a:p>
            <a:pPr algn="ctr" defTabSz="695785"/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ОСНОВЫ ПРОЕКТИРОВАНИЯ СИСТЕМ ЭЛЕКТРООБОГРЕВА ОТКРЫТЫХ ПЛОЩАДЕЙ</a:t>
            </a:r>
          </a:p>
        </p:txBody>
      </p:sp>
      <p:pic>
        <p:nvPicPr>
          <p:cNvPr id="5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ПРИМЕНЯЕМОЕ ОБОРУДОВАНИЕ</a:t>
            </a: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13284"/>
            <a:ext cx="3528392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286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3744416" cy="58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sz="1300" b="1" dirty="0" smtClean="0">
                <a:solidFill>
                  <a:srgbClr val="FF9933"/>
                </a:solidFill>
              </a:rPr>
              <a:t>Саморегулирующийся кабель </a:t>
            </a:r>
            <a:r>
              <a:rPr lang="en-US" sz="1300" b="1" dirty="0" err="1" smtClean="0">
                <a:solidFill>
                  <a:srgbClr val="FF9933"/>
                </a:solidFill>
              </a:rPr>
              <a:t>Freezstop</a:t>
            </a:r>
            <a:endParaRPr lang="en-US" sz="1300" b="1" dirty="0" smtClean="0">
              <a:solidFill>
                <a:srgbClr val="FF9933"/>
              </a:solidFill>
            </a:endParaRPr>
          </a:p>
          <a:p>
            <a:pPr defTabSz="830809">
              <a:spcBef>
                <a:spcPct val="50000"/>
              </a:spcBef>
            </a:pP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4528" y="1705372"/>
            <a:ext cx="3290888" cy="450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697260"/>
            <a:ext cx="5049746" cy="1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21596"/>
            <a:ext cx="5940152" cy="138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47656" y="1201316"/>
            <a:ext cx="309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Автоматически меняет тепловыделение в ответ на повышение или понижение температуры окружающей среды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Может быть отрезан нужной длины, точно в соответствии с размером обогреваемой зоны, без изменения характеристик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Наружная оболочка кабеля изготовлена из материала, стойкого к воздействию ультрафиолетового излучения, атмосферным осадкам, перепадам температур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Не перегревается и не перегорает даже при самопересечении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Может поставляться в виде нагревательных секций марки ССБЭ с установочными проводами и полностью готовых к подключению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Рабочее напряжение ~220–240 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73324"/>
            <a:ext cx="5868144" cy="172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4176464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sz="1300" b="1" dirty="0" smtClean="0">
                <a:solidFill>
                  <a:srgbClr val="FF9933"/>
                </a:solidFill>
              </a:rPr>
              <a:t>Секции нагревательные кабельные МНТ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1489348"/>
            <a:ext cx="3024337" cy="13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238225"/>
            <a:ext cx="3347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</a:t>
            </a:r>
            <a:r>
              <a:rPr lang="ru-RU" dirty="0">
                <a:solidFill>
                  <a:schemeClr val="tx1"/>
                </a:solidFill>
              </a:rPr>
              <a:t>Линейное тепловыделение 30 Вт/м</a:t>
            </a:r>
          </a:p>
          <a:p>
            <a:r>
              <a:rPr lang="ru-RU" dirty="0">
                <a:solidFill>
                  <a:schemeClr val="tx1"/>
                </a:solidFill>
              </a:rPr>
              <a:t>􀂃 Использование секций с </a:t>
            </a:r>
            <a:r>
              <a:rPr lang="ru-RU" dirty="0" smtClean="0">
                <a:solidFill>
                  <a:schemeClr val="tx1"/>
                </a:solidFill>
              </a:rPr>
              <a:t>широкой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линейкой </a:t>
            </a:r>
            <a:r>
              <a:rPr lang="ru-RU" dirty="0">
                <a:solidFill>
                  <a:schemeClr val="tx1"/>
                </a:solidFill>
              </a:rPr>
              <a:t>длин (от 7,5 м до 160 м</a:t>
            </a:r>
            <a:r>
              <a:rPr lang="ru-RU" dirty="0" smtClean="0">
                <a:solidFill>
                  <a:schemeClr val="tx1"/>
                </a:solidFill>
              </a:rPr>
              <a:t>) позволяет </a:t>
            </a:r>
            <a:r>
              <a:rPr lang="ru-RU" dirty="0">
                <a:solidFill>
                  <a:schemeClr val="tx1"/>
                </a:solidFill>
              </a:rPr>
              <a:t>снизить затраты </a:t>
            </a:r>
            <a:r>
              <a:rPr lang="ru-RU" dirty="0" smtClean="0">
                <a:solidFill>
                  <a:schemeClr val="tx1"/>
                </a:solidFill>
              </a:rPr>
              <a:t>на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силовую </a:t>
            </a:r>
            <a:r>
              <a:rPr lang="ru-RU" dirty="0">
                <a:solidFill>
                  <a:schemeClr val="tx1"/>
                </a:solidFill>
              </a:rPr>
              <a:t>часть системы </a:t>
            </a:r>
            <a:r>
              <a:rPr lang="ru-RU" dirty="0" smtClean="0">
                <a:solidFill>
                  <a:schemeClr val="tx1"/>
                </a:solidFill>
              </a:rPr>
              <a:t>обогрева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􀂃 Изоляция из </a:t>
            </a:r>
            <a:r>
              <a:rPr lang="ru-RU" dirty="0" err="1">
                <a:solidFill>
                  <a:schemeClr val="tx1"/>
                </a:solidFill>
              </a:rPr>
              <a:t>фторполимера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выдерживает </a:t>
            </a:r>
            <a:r>
              <a:rPr lang="ru-RU" dirty="0">
                <a:solidFill>
                  <a:schemeClr val="tx1"/>
                </a:solidFill>
              </a:rPr>
              <a:t>температуру до 150 °С</a:t>
            </a:r>
          </a:p>
          <a:p>
            <a:r>
              <a:rPr lang="ru-RU" dirty="0">
                <a:solidFill>
                  <a:schemeClr val="tx1"/>
                </a:solidFill>
              </a:rPr>
              <a:t>􀂃 Рабочая температура на </a:t>
            </a:r>
            <a:r>
              <a:rPr lang="ru-RU" dirty="0" smtClean="0">
                <a:solidFill>
                  <a:schemeClr val="tx1"/>
                </a:solidFill>
              </a:rPr>
              <a:t>оболочке до </a:t>
            </a:r>
            <a:r>
              <a:rPr lang="ru-RU" dirty="0">
                <a:solidFill>
                  <a:schemeClr val="tx1"/>
                </a:solidFill>
              </a:rPr>
              <a:t>90 °С</a:t>
            </a:r>
          </a:p>
          <a:p>
            <a:r>
              <a:rPr lang="ru-RU" dirty="0">
                <a:solidFill>
                  <a:schemeClr val="tx1"/>
                </a:solidFill>
              </a:rPr>
              <a:t>􀂃 Простота монтажа за счет </a:t>
            </a:r>
            <a:r>
              <a:rPr lang="ru-RU" dirty="0" smtClean="0">
                <a:solidFill>
                  <a:schemeClr val="tx1"/>
                </a:solidFill>
              </a:rPr>
              <a:t>применения </a:t>
            </a:r>
            <a:r>
              <a:rPr lang="ru-RU" dirty="0">
                <a:solidFill>
                  <a:schemeClr val="tx1"/>
                </a:solidFill>
              </a:rPr>
              <a:t>двухжильной </a:t>
            </a:r>
            <a:r>
              <a:rPr lang="ru-RU" dirty="0" smtClean="0">
                <a:solidFill>
                  <a:schemeClr val="tx1"/>
                </a:solidFill>
              </a:rPr>
              <a:t>конструкции (</a:t>
            </a:r>
            <a:r>
              <a:rPr lang="ru-RU" dirty="0" err="1" smtClean="0">
                <a:solidFill>
                  <a:schemeClr val="tx1"/>
                </a:solidFill>
              </a:rPr>
              <a:t>запитка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секции с одной стороны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</a:t>
            </a:r>
            <a:r>
              <a:rPr lang="ru-RU" dirty="0">
                <a:solidFill>
                  <a:schemeClr val="tx1"/>
                </a:solidFill>
              </a:rPr>
              <a:t>Поставляются на объект в </a:t>
            </a:r>
            <a:r>
              <a:rPr lang="ru-RU" dirty="0" smtClean="0">
                <a:solidFill>
                  <a:schemeClr val="tx1"/>
                </a:solidFill>
              </a:rPr>
              <a:t>виде сверхнадежных </a:t>
            </a:r>
            <a:r>
              <a:rPr lang="ru-RU" dirty="0">
                <a:solidFill>
                  <a:schemeClr val="tx1"/>
                </a:solidFill>
              </a:rPr>
              <a:t>изделий, </a:t>
            </a:r>
            <a:r>
              <a:rPr lang="ru-RU" dirty="0" err="1" smtClean="0">
                <a:solidFill>
                  <a:schemeClr val="tx1"/>
                </a:solidFill>
              </a:rPr>
              <a:t>смуфтированных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 установочными </a:t>
            </a:r>
            <a:r>
              <a:rPr lang="ru-RU" dirty="0" smtClean="0">
                <a:solidFill>
                  <a:schemeClr val="tx1"/>
                </a:solidFill>
              </a:rPr>
              <a:t>проводами </a:t>
            </a:r>
            <a:r>
              <a:rPr lang="ru-RU" dirty="0">
                <a:solidFill>
                  <a:schemeClr val="tx1"/>
                </a:solidFill>
              </a:rPr>
              <a:t>и готовых к </a:t>
            </a:r>
            <a:r>
              <a:rPr lang="ru-RU" dirty="0" smtClean="0">
                <a:solidFill>
                  <a:schemeClr val="tx1"/>
                </a:solidFill>
              </a:rPr>
              <a:t>немедленному использованию.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7300"/>
            <a:ext cx="4896544" cy="17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929508"/>
            <a:ext cx="4320480" cy="267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4176464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sz="1300" b="1" dirty="0" smtClean="0">
                <a:solidFill>
                  <a:srgbClr val="FF9933"/>
                </a:solidFill>
              </a:rPr>
              <a:t>Маты нагревательные МНТ2 (</a:t>
            </a:r>
            <a:r>
              <a:rPr lang="en-US" sz="1300" b="1" dirty="0" err="1" smtClean="0">
                <a:solidFill>
                  <a:srgbClr val="FF9933"/>
                </a:solidFill>
              </a:rPr>
              <a:t>Stopise</a:t>
            </a:r>
            <a:r>
              <a:rPr lang="en-US" sz="1300" b="1" dirty="0" smtClean="0">
                <a:solidFill>
                  <a:srgbClr val="FF9933"/>
                </a:solidFill>
              </a:rPr>
              <a:t>)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1489348"/>
            <a:ext cx="3024337" cy="13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1345332"/>
            <a:ext cx="7992888" cy="335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6840760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sz="1300" b="1" dirty="0" err="1" smtClean="0">
                <a:solidFill>
                  <a:srgbClr val="FF9933"/>
                </a:solidFill>
              </a:rPr>
              <a:t>Безмуфтовые</a:t>
            </a:r>
            <a:r>
              <a:rPr lang="ru-RU" sz="1300" b="1" dirty="0" smtClean="0">
                <a:solidFill>
                  <a:srgbClr val="FF9933"/>
                </a:solidFill>
              </a:rPr>
              <a:t> секции нагревательные кабельные ТМОЭ на базе кабеля ТМФ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1273324"/>
            <a:ext cx="2520280" cy="118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73324"/>
            <a:ext cx="3608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39952" y="12733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Линейное тепловыделение 30, 40 Вт/м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Простота монтажа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Изоляция и оболочка из </a:t>
            </a:r>
            <a:r>
              <a:rPr lang="ru-RU" dirty="0" err="1" smtClean="0">
                <a:solidFill>
                  <a:schemeClr val="tx1"/>
                </a:solidFill>
              </a:rPr>
              <a:t>фторполимера</a:t>
            </a:r>
            <a:r>
              <a:rPr lang="ru-RU" dirty="0" smtClean="0">
                <a:solidFill>
                  <a:schemeClr val="tx1"/>
                </a:solidFill>
              </a:rPr>
              <a:t> позволяют выдерживать высокие температурные нагрузки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Рабочая температура на оболочке до 180 °С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</a:t>
            </a:r>
            <a:r>
              <a:rPr lang="ru-RU" dirty="0" err="1" smtClean="0">
                <a:solidFill>
                  <a:schemeClr val="tx1"/>
                </a:solidFill>
              </a:rPr>
              <a:t>Безмуфтовая</a:t>
            </a:r>
            <a:r>
              <a:rPr lang="ru-RU" dirty="0" smtClean="0">
                <a:solidFill>
                  <a:schemeClr val="tx1"/>
                </a:solidFill>
              </a:rPr>
              <a:t> конструкция секций – абсолютная герметичность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Подходит для использования во взрывоопасных зонах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3" y="3001516"/>
            <a:ext cx="53529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6840760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en-US" sz="1300" b="1" dirty="0" smtClean="0">
                <a:solidFill>
                  <a:srgbClr val="FF9933"/>
                </a:solidFill>
              </a:rPr>
              <a:t>C</a:t>
            </a:r>
            <a:r>
              <a:rPr lang="ru-RU" sz="1300" b="1" dirty="0" err="1" smtClean="0">
                <a:solidFill>
                  <a:srgbClr val="FF9933"/>
                </a:solidFill>
              </a:rPr>
              <a:t>екции</a:t>
            </a:r>
            <a:r>
              <a:rPr lang="ru-RU" sz="1300" b="1" dirty="0" smtClean="0">
                <a:solidFill>
                  <a:srgbClr val="FF9933"/>
                </a:solidFill>
              </a:rPr>
              <a:t> нагревательные кабельные Т</a:t>
            </a:r>
            <a:r>
              <a:rPr lang="en-US" sz="1300" b="1" dirty="0" smtClean="0">
                <a:solidFill>
                  <a:srgbClr val="FF9933"/>
                </a:solidFill>
              </a:rPr>
              <a:t>C</a:t>
            </a:r>
            <a:r>
              <a:rPr lang="ru-RU" sz="1300" b="1" dirty="0" smtClean="0">
                <a:solidFill>
                  <a:srgbClr val="FF9933"/>
                </a:solidFill>
              </a:rPr>
              <a:t>ОЭ на базе кабеля НБМК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1273324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Линейное тепловыделение 5, 10, 20, 25 Вт/м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Устойчивость к тепловым перегрузкам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Высокая механическая прочность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Рабочая температура на оболочке до 90°С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Подходит для использования во взрывоопасных зонах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73324"/>
            <a:ext cx="3744416" cy="1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7461"/>
            <a:ext cx="5832648" cy="32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6840760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en-US" sz="1300" b="1" dirty="0" smtClean="0">
                <a:solidFill>
                  <a:srgbClr val="FF9933"/>
                </a:solidFill>
              </a:rPr>
              <a:t>C</a:t>
            </a:r>
            <a:r>
              <a:rPr lang="ru-RU" sz="1300" b="1" dirty="0" err="1" smtClean="0">
                <a:solidFill>
                  <a:srgbClr val="FF9933"/>
                </a:solidFill>
              </a:rPr>
              <a:t>екции</a:t>
            </a:r>
            <a:r>
              <a:rPr lang="ru-RU" sz="1300" b="1" dirty="0" smtClean="0">
                <a:solidFill>
                  <a:srgbClr val="FF9933"/>
                </a:solidFill>
              </a:rPr>
              <a:t> нагревательные кабельные Т</a:t>
            </a:r>
            <a:r>
              <a:rPr lang="en-US" sz="1300" b="1" dirty="0" smtClean="0">
                <a:solidFill>
                  <a:srgbClr val="FF9933"/>
                </a:solidFill>
              </a:rPr>
              <a:t>C</a:t>
            </a:r>
            <a:r>
              <a:rPr lang="ru-RU" sz="1300" b="1" dirty="0" smtClean="0">
                <a:solidFill>
                  <a:srgbClr val="FF9933"/>
                </a:solidFill>
              </a:rPr>
              <a:t>ОЭ на базе кабеля НБМК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7340"/>
            <a:ext cx="59906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6840760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en-US" sz="1300" b="1" dirty="0" smtClean="0">
                <a:solidFill>
                  <a:srgbClr val="FF9933"/>
                </a:solidFill>
              </a:rPr>
              <a:t>C</a:t>
            </a:r>
            <a:r>
              <a:rPr lang="ru-RU" sz="1300" b="1" dirty="0" err="1" smtClean="0">
                <a:solidFill>
                  <a:srgbClr val="FF9933"/>
                </a:solidFill>
              </a:rPr>
              <a:t>екции</a:t>
            </a:r>
            <a:r>
              <a:rPr lang="ru-RU" sz="1300" b="1" dirty="0" smtClean="0">
                <a:solidFill>
                  <a:srgbClr val="FF9933"/>
                </a:solidFill>
              </a:rPr>
              <a:t> нагревательные кабельные Т</a:t>
            </a:r>
            <a:r>
              <a:rPr lang="en-US" sz="1300" b="1" dirty="0" smtClean="0">
                <a:solidFill>
                  <a:srgbClr val="FF9933"/>
                </a:solidFill>
              </a:rPr>
              <a:t>C</a:t>
            </a:r>
            <a:r>
              <a:rPr lang="ru-RU" sz="1300" b="1" dirty="0" smtClean="0">
                <a:solidFill>
                  <a:srgbClr val="FF9933"/>
                </a:solidFill>
              </a:rPr>
              <a:t>ОЭ на базе кабеля НБМК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9308"/>
            <a:ext cx="5422436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09628"/>
            <a:ext cx="5400600" cy="157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6840760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en-US" sz="1300" b="1" dirty="0" smtClean="0">
                <a:solidFill>
                  <a:srgbClr val="FF9933"/>
                </a:solidFill>
              </a:rPr>
              <a:t>C</a:t>
            </a:r>
            <a:r>
              <a:rPr lang="ru-RU" sz="1300" b="1" dirty="0" err="1" smtClean="0">
                <a:solidFill>
                  <a:srgbClr val="FF9933"/>
                </a:solidFill>
              </a:rPr>
              <a:t>екции</a:t>
            </a:r>
            <a:r>
              <a:rPr lang="ru-RU" sz="1300" b="1" dirty="0" smtClean="0">
                <a:solidFill>
                  <a:srgbClr val="FF9933"/>
                </a:solidFill>
              </a:rPr>
              <a:t> нагревательные на базе кабеля НСКТ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88" y="1057301"/>
            <a:ext cx="34824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27984" y="14173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Линейное тепловыделение 20, 30 Вт/м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(мощности по заказу 4,…32 Вт/м)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Экономичное решение для разных задач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Рабочая температура на оболочке до 90°С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81436"/>
            <a:ext cx="3685144" cy="33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6840760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en-US" sz="1300" b="1" dirty="0" smtClean="0">
                <a:solidFill>
                  <a:srgbClr val="FF9933"/>
                </a:solidFill>
              </a:rPr>
              <a:t>C</a:t>
            </a:r>
            <a:r>
              <a:rPr lang="ru-RU" sz="1300" b="1" dirty="0" err="1" smtClean="0">
                <a:solidFill>
                  <a:srgbClr val="FF9933"/>
                </a:solidFill>
              </a:rPr>
              <a:t>екции</a:t>
            </a:r>
            <a:r>
              <a:rPr lang="ru-RU" sz="1300" b="1" dirty="0" smtClean="0">
                <a:solidFill>
                  <a:srgbClr val="FF9933"/>
                </a:solidFill>
              </a:rPr>
              <a:t> нагревательные на базе кабеля НСКТ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01316"/>
            <a:ext cx="4248472" cy="38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9308"/>
            <a:ext cx="442309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ВИДЫ И НАЗНАЧЕНИЕ СЭО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16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209362" y="997293"/>
            <a:ext cx="3138502" cy="13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/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Обогрев лестниц и пандусов предназначен  для 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</a:rPr>
              <a:t>снегоудаления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в местах передвижения пешеходов и автотранспорта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" name="Picture 9" descr="E:\Мои документы\Мои рисунки\ФОТО Теплоскат1\Фотографии 30\P101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9268"/>
            <a:ext cx="2952327" cy="20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s001.radikal.ru/i195/1103/20/c20b81e5a3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9268"/>
            <a:ext cx="2555776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1520" y="3073524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/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Обогрев вертолетных площадок предназначен для 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</a:rPr>
              <a:t>снегоудаления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в зонах приземления и облуживания авиатехники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" name="Picture 2" descr="http://y.delfi.ua/norm/24878/632750_AO6mh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5532"/>
            <a:ext cx="2520280" cy="2075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http://im3-tub-ru.yandex.net/i?id=fb8a11b1f72f7d10b8c908ad0fa6dbbe-55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145532"/>
            <a:ext cx="2935242" cy="2076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179512" y="769268"/>
            <a:ext cx="6840760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en-US" sz="1300" b="1" dirty="0" smtClean="0">
                <a:solidFill>
                  <a:srgbClr val="FF9933"/>
                </a:solidFill>
              </a:rPr>
              <a:t>C</a:t>
            </a:r>
            <a:r>
              <a:rPr lang="ru-RU" sz="1300" b="1" dirty="0" err="1" smtClean="0">
                <a:solidFill>
                  <a:srgbClr val="FF9933"/>
                </a:solidFill>
              </a:rPr>
              <a:t>екции</a:t>
            </a:r>
            <a:r>
              <a:rPr lang="ru-RU" sz="1300" b="1" dirty="0" smtClean="0">
                <a:solidFill>
                  <a:srgbClr val="FF9933"/>
                </a:solidFill>
              </a:rPr>
              <a:t> нагревательные на базе кабеля НСКТ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НАГРЕВАТЕЛЬНЫЕ КАБЕЛИ И СЕКЦИИ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7984" y="14173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Линейное тепловыделение 50 Вт/м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Высокая механическая прочность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Снижение расходов на монтажные работы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Рабочая температура на оболочке до 90°С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9308"/>
            <a:ext cx="2016224" cy="15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57500"/>
            <a:ext cx="5528320" cy="24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ЛЕСТНИЦ И ПАНДУСОВ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985292"/>
            <a:ext cx="216024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sz="1200" i="1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5292"/>
            <a:ext cx="86409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051720" y="985292"/>
            <a:ext cx="6009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Размещение нагревательных секций, оборудования и электропроводки</a:t>
            </a:r>
            <a:endParaRPr lang="ru-RU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1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ЛЕСТНИЦ И ПАНДУСОВ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6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5292"/>
            <a:ext cx="8414518" cy="45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697260"/>
            <a:ext cx="133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Типовые узлы</a:t>
            </a:r>
            <a:endParaRPr lang="ru-RU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ЛЕСТНИЦ И ПАНДУСОВ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6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5292"/>
            <a:ext cx="5988174" cy="46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7904" y="697260"/>
            <a:ext cx="133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Типовые узлы</a:t>
            </a:r>
            <a:endParaRPr lang="ru-RU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РАСЧЕТ ЭЛЕКТРИЧЕСКИХ ХАРАКТЕРИСТИК СИСТЕМЫ ОБОГРЕВА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841276"/>
            <a:ext cx="39196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Номинальная мощность системы обогрева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497460"/>
            <a:ext cx="29819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Пусковой ток системы обогрева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2930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Номинальная мощность системы электрического обогрева определяется по формуле:</a:t>
            </a:r>
          </a:p>
          <a:p>
            <a:pPr algn="ctr"/>
            <a:r>
              <a:rPr lang="ru-RU" sz="2000" dirty="0" err="1" smtClean="0">
                <a:solidFill>
                  <a:srgbClr val="FF9900"/>
                </a:solidFill>
              </a:rPr>
              <a:t>Р</a:t>
            </a:r>
            <a:r>
              <a:rPr lang="ru-RU" dirty="0" err="1" smtClean="0">
                <a:solidFill>
                  <a:srgbClr val="FF9900"/>
                </a:solidFill>
              </a:rPr>
              <a:t>ном</a:t>
            </a:r>
            <a:r>
              <a:rPr lang="ru-RU" dirty="0" smtClean="0">
                <a:solidFill>
                  <a:srgbClr val="FF9900"/>
                </a:solidFill>
              </a:rPr>
              <a:t>.</a:t>
            </a:r>
            <a:r>
              <a:rPr lang="ru-RU" sz="2000" dirty="0" smtClean="0">
                <a:solidFill>
                  <a:srgbClr val="FF9900"/>
                </a:solidFill>
              </a:rPr>
              <a:t> = </a:t>
            </a:r>
            <a:r>
              <a:rPr lang="en-US" sz="2000" dirty="0" smtClean="0">
                <a:solidFill>
                  <a:srgbClr val="FF9900"/>
                </a:solidFill>
              </a:rPr>
              <a:t>P</a:t>
            </a:r>
            <a:r>
              <a:rPr lang="ru-RU" dirty="0" err="1" smtClean="0">
                <a:solidFill>
                  <a:srgbClr val="FF9900"/>
                </a:solidFill>
              </a:rPr>
              <a:t>р</a:t>
            </a:r>
            <a:r>
              <a:rPr lang="ru-RU" dirty="0" smtClean="0">
                <a:solidFill>
                  <a:srgbClr val="FF9900"/>
                </a:solidFill>
              </a:rPr>
              <a:t> </a:t>
            </a:r>
            <a:r>
              <a:rPr lang="ru-RU" sz="2000" dirty="0" smtClean="0">
                <a:solidFill>
                  <a:srgbClr val="FF9900"/>
                </a:solidFill>
              </a:rPr>
              <a:t>• </a:t>
            </a:r>
            <a:r>
              <a:rPr lang="en-US" sz="2000" dirty="0" smtClean="0">
                <a:solidFill>
                  <a:srgbClr val="FF9900"/>
                </a:solidFill>
              </a:rPr>
              <a:t>L</a:t>
            </a:r>
            <a:endParaRPr lang="ru-RU" sz="2000" dirty="0" smtClean="0">
              <a:solidFill>
                <a:srgbClr val="FF99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где: </a:t>
            </a:r>
            <a:r>
              <a:rPr lang="ru-RU" sz="2000" dirty="0" smtClean="0">
                <a:solidFill>
                  <a:srgbClr val="FF9900"/>
                </a:solidFill>
              </a:rPr>
              <a:t>Р</a:t>
            </a:r>
            <a:r>
              <a:rPr lang="en-US" dirty="0" smtClean="0">
                <a:solidFill>
                  <a:srgbClr val="FF9900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 — </a:t>
            </a:r>
            <a:r>
              <a:rPr lang="ru-RU" dirty="0" smtClean="0">
                <a:solidFill>
                  <a:schemeClr val="tx1"/>
                </a:solidFill>
              </a:rPr>
              <a:t>рабочая линейная мощность нагревательного кабеля, Вт/м</a:t>
            </a:r>
          </a:p>
          <a:p>
            <a:r>
              <a:rPr lang="en-US" sz="2000" dirty="0" smtClean="0">
                <a:solidFill>
                  <a:srgbClr val="FF9900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— </a:t>
            </a:r>
            <a:r>
              <a:rPr lang="ru-RU" dirty="0" smtClean="0">
                <a:solidFill>
                  <a:schemeClr val="tx1"/>
                </a:solidFill>
              </a:rPr>
              <a:t>суммарная длина нагревательного кабеля, 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85750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Коммутационные, пусковые и защитные устройства выбирают исходя из величин суммарного пускового тока, который определяется по формулам: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433564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 для резистивных нагревательных кабелей:</a:t>
            </a:r>
          </a:p>
          <a:p>
            <a:pPr algn="ctr"/>
            <a:r>
              <a:rPr lang="en-US" sz="2000" dirty="0" smtClean="0">
                <a:solidFill>
                  <a:srgbClr val="FF9900"/>
                </a:solidFill>
              </a:rPr>
              <a:t>I</a:t>
            </a:r>
            <a:r>
              <a:rPr lang="ru-RU" dirty="0" smtClean="0">
                <a:solidFill>
                  <a:srgbClr val="FF9900"/>
                </a:solidFill>
              </a:rPr>
              <a:t>пуск.</a:t>
            </a:r>
            <a:r>
              <a:rPr lang="ru-RU" sz="2000" dirty="0" smtClean="0">
                <a:solidFill>
                  <a:srgbClr val="FF9900"/>
                </a:solidFill>
              </a:rPr>
              <a:t> = 1,2 • </a:t>
            </a:r>
            <a:r>
              <a:rPr lang="ru-RU" sz="2000" dirty="0" err="1" smtClean="0">
                <a:solidFill>
                  <a:srgbClr val="FF9900"/>
                </a:solidFill>
              </a:rPr>
              <a:t>Р</a:t>
            </a:r>
            <a:r>
              <a:rPr lang="ru-RU" dirty="0" err="1" smtClean="0">
                <a:solidFill>
                  <a:srgbClr val="FF9900"/>
                </a:solidFill>
              </a:rPr>
              <a:t>ном</a:t>
            </a:r>
            <a:r>
              <a:rPr lang="ru-RU" dirty="0" smtClean="0">
                <a:solidFill>
                  <a:srgbClr val="FF9900"/>
                </a:solidFill>
              </a:rPr>
              <a:t>. </a:t>
            </a:r>
            <a:r>
              <a:rPr lang="ru-RU" sz="2000" dirty="0" smtClean="0">
                <a:solidFill>
                  <a:srgbClr val="FF9900"/>
                </a:solidFill>
              </a:rPr>
              <a:t>/ </a:t>
            </a:r>
            <a:r>
              <a:rPr lang="en-US" sz="2000" dirty="0" smtClean="0">
                <a:solidFill>
                  <a:srgbClr val="FF9900"/>
                </a:solidFill>
              </a:rPr>
              <a:t>U</a:t>
            </a:r>
            <a:endParaRPr lang="ru-RU" sz="2000" dirty="0" smtClean="0">
              <a:solidFill>
                <a:srgbClr val="FF99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где: </a:t>
            </a:r>
            <a:r>
              <a:rPr lang="ru-RU" sz="2000" dirty="0" err="1" smtClean="0">
                <a:solidFill>
                  <a:srgbClr val="FF9900"/>
                </a:solidFill>
              </a:rPr>
              <a:t>Р</a:t>
            </a:r>
            <a:r>
              <a:rPr lang="ru-RU" dirty="0" err="1" smtClean="0">
                <a:solidFill>
                  <a:srgbClr val="FF9900"/>
                </a:solidFill>
              </a:rPr>
              <a:t>ном</a:t>
            </a:r>
            <a:r>
              <a:rPr lang="ru-RU" dirty="0" smtClean="0">
                <a:solidFill>
                  <a:srgbClr val="FF9900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— </a:t>
            </a:r>
            <a:r>
              <a:rPr lang="ru-RU" dirty="0" smtClean="0">
                <a:solidFill>
                  <a:schemeClr val="tx1"/>
                </a:solidFill>
              </a:rPr>
              <a:t>номинальная мощность системы электрического обогрева, Вт</a:t>
            </a:r>
          </a:p>
          <a:p>
            <a:r>
              <a:rPr lang="en-US" sz="2000" dirty="0" smtClean="0">
                <a:solidFill>
                  <a:srgbClr val="FF9900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— напряжение питания, 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3433564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 для саморегулирующихся нагревательных кабелей:</a:t>
            </a:r>
          </a:p>
          <a:p>
            <a:pPr lvl="0" algn="ctr"/>
            <a:r>
              <a:rPr lang="en-US" sz="2000" dirty="0" smtClean="0">
                <a:solidFill>
                  <a:srgbClr val="FF9900"/>
                </a:solidFill>
              </a:rPr>
              <a:t>I</a:t>
            </a:r>
            <a:r>
              <a:rPr lang="ru-RU" dirty="0" smtClean="0">
                <a:solidFill>
                  <a:srgbClr val="FF9900"/>
                </a:solidFill>
              </a:rPr>
              <a:t>пуск.</a:t>
            </a:r>
            <a:r>
              <a:rPr lang="ru-RU" sz="2000" dirty="0" smtClean="0">
                <a:solidFill>
                  <a:srgbClr val="FF9900"/>
                </a:solidFill>
              </a:rPr>
              <a:t> = </a:t>
            </a:r>
            <a:r>
              <a:rPr lang="en-US" sz="2000" dirty="0" smtClean="0">
                <a:solidFill>
                  <a:srgbClr val="FF9900"/>
                </a:solidFill>
              </a:rPr>
              <a:t>I</a:t>
            </a:r>
            <a:r>
              <a:rPr lang="ru-RU" dirty="0" smtClean="0">
                <a:solidFill>
                  <a:srgbClr val="FF9900"/>
                </a:solidFill>
              </a:rPr>
              <a:t>табл.</a:t>
            </a:r>
            <a:r>
              <a:rPr lang="ru-RU" sz="2000" dirty="0" smtClean="0">
                <a:solidFill>
                  <a:srgbClr val="FF9900"/>
                </a:solidFill>
              </a:rPr>
              <a:t> • </a:t>
            </a:r>
            <a:r>
              <a:rPr lang="en-US" sz="2000" dirty="0" smtClean="0">
                <a:solidFill>
                  <a:srgbClr val="FF9900"/>
                </a:solidFill>
              </a:rPr>
              <a:t>L</a:t>
            </a:r>
            <a:endParaRPr lang="ru-RU" sz="2000" dirty="0" smtClean="0">
              <a:solidFill>
                <a:srgbClr val="FF99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где: </a:t>
            </a:r>
            <a:r>
              <a:rPr lang="en-US" sz="2000" dirty="0" smtClean="0">
                <a:solidFill>
                  <a:srgbClr val="FF9900"/>
                </a:solidFill>
              </a:rPr>
              <a:t>I</a:t>
            </a:r>
            <a:r>
              <a:rPr lang="ru-RU" dirty="0" smtClean="0">
                <a:solidFill>
                  <a:srgbClr val="FF9900"/>
                </a:solidFill>
              </a:rPr>
              <a:t>табл.</a:t>
            </a:r>
            <a:r>
              <a:rPr lang="en-US" dirty="0" smtClean="0">
                <a:solidFill>
                  <a:schemeClr val="tx1"/>
                </a:solidFill>
              </a:rPr>
              <a:t> — </a:t>
            </a:r>
            <a:r>
              <a:rPr lang="ru-RU" dirty="0" smtClean="0">
                <a:solidFill>
                  <a:schemeClr val="tx1"/>
                </a:solidFill>
              </a:rPr>
              <a:t>табличное значение пускового тока для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саморегулирующегося кабеля, А/м</a:t>
            </a:r>
          </a:p>
          <a:p>
            <a:r>
              <a:rPr lang="en-US" sz="2000" dirty="0" smtClean="0">
                <a:solidFill>
                  <a:srgbClr val="FF9900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— суммарная длина нагревательного кабеля, м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ЛЕСТНИЦ И ПАНДУСОВ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2411760" y="1634209"/>
          <a:ext cx="3744416" cy="3743571"/>
        </p:xfrm>
        <a:graphic>
          <a:graphicData uri="http://schemas.openxmlformats.org/presentationml/2006/ole">
            <p:oleObj spid="_x0000_s25601" name="Worksheet" r:id="rId4" imgW="4886435" imgH="5533957" progId="Excel.Sheet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39752" y="985292"/>
            <a:ext cx="4001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Расчетная таблица электрических параметров </a:t>
            </a:r>
            <a:endParaRPr lang="ru-RU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КОРОБКИ СОЕДИНИТЕЛЬНЫЕ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841276"/>
            <a:ext cx="391485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Коробка монтажная </a:t>
            </a:r>
            <a:r>
              <a:rPr lang="en-US" sz="1300" b="1" dirty="0" smtClean="0">
                <a:solidFill>
                  <a:srgbClr val="FF9933"/>
                </a:solidFill>
              </a:rPr>
              <a:t>Abox060/S (</a:t>
            </a:r>
            <a:r>
              <a:rPr lang="ru-RU" sz="1300" b="1" dirty="0" smtClean="0">
                <a:solidFill>
                  <a:srgbClr val="FF9933"/>
                </a:solidFill>
              </a:rPr>
              <a:t>стандарт)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7300"/>
            <a:ext cx="2736303" cy="18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929508"/>
            <a:ext cx="391485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Коробка монтажная </a:t>
            </a:r>
            <a:r>
              <a:rPr lang="en-US" sz="1300" b="1" dirty="0" smtClean="0">
                <a:solidFill>
                  <a:srgbClr val="FF9933"/>
                </a:solidFill>
              </a:rPr>
              <a:t>Abox100/S (</a:t>
            </a:r>
            <a:r>
              <a:rPr lang="ru-RU" sz="1300" b="1" dirty="0" smtClean="0">
                <a:solidFill>
                  <a:srgbClr val="FF9933"/>
                </a:solidFill>
              </a:rPr>
              <a:t>стандарт)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7540"/>
            <a:ext cx="2780332" cy="23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27984" y="1129308"/>
            <a:ext cx="4427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Соединительные коробки предназначены для подключения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нагревательных секций и кабелей к электропитанию, а также подключения датчиков температуры, воды и осадков к контрольным кабелям для передачи управляющих сигналов в шкаф управления.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Для обеспечения герметичного ввода кабелей в коробки необходимо использовать сальники со степенью защиты IP65.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073524"/>
            <a:ext cx="33623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44008" y="2857500"/>
            <a:ext cx="273344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Коробка монтажная </a:t>
            </a:r>
            <a:r>
              <a:rPr lang="en-US" sz="1300" b="1" dirty="0" smtClean="0">
                <a:solidFill>
                  <a:srgbClr val="FF9933"/>
                </a:solidFill>
              </a:rPr>
              <a:t>Abox1</a:t>
            </a:r>
            <a:r>
              <a:rPr lang="ru-RU" sz="1300" b="1" dirty="0" smtClean="0">
                <a:solidFill>
                  <a:srgbClr val="FF9933"/>
                </a:solidFill>
              </a:rPr>
              <a:t>6</a:t>
            </a:r>
            <a:r>
              <a:rPr lang="en-US" sz="1300" b="1" dirty="0" smtClean="0">
                <a:solidFill>
                  <a:srgbClr val="FF9933"/>
                </a:solidFill>
              </a:rPr>
              <a:t>0</a:t>
            </a:r>
            <a:endParaRPr lang="ru-RU" sz="1300" b="1" dirty="0" smtClean="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758098" y="967053"/>
            <a:ext cx="167928" cy="3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20" tIns="41560" rIns="83120" bIns="41560">
            <a:spAutoFit/>
          </a:bodyPr>
          <a:lstStyle/>
          <a:p>
            <a:pPr algn="r" defTabSz="830809"/>
            <a:endParaRPr lang="ru-RU" sz="1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69544" y="298780"/>
            <a:ext cx="6929879" cy="3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РЕГУЛЯТОРЫ ТЕМПЕРАТУРЫ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841276"/>
            <a:ext cx="7617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ТР 140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12930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Терморегулятор для управления небольшими </a:t>
            </a:r>
            <a:r>
              <a:rPr lang="ru-RU" dirty="0" err="1" smtClean="0">
                <a:solidFill>
                  <a:schemeClr val="tx1"/>
                </a:solidFill>
              </a:rPr>
              <a:t>антиобледенительными</a:t>
            </a:r>
            <a:r>
              <a:rPr lang="ru-RU" dirty="0" smtClean="0">
                <a:solidFill>
                  <a:schemeClr val="tx1"/>
                </a:solidFill>
              </a:rPr>
              <a:t> системами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93404"/>
            <a:ext cx="2493174" cy="285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75856" y="1201316"/>
            <a:ext cx="5184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Работа системы в диапазоне температур +5 °С ... –15 °С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Накладной монтаж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Разнесенные органы управления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Управление резистивной нагрузкой до 16А (~220 В) через собственные контакты реле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Включение и выключение прибора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Регулировки рабочего температурного диапазона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Простое и понятное управление обогревом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Светодиодный индикатор включенного состояния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Сохранение установочных данных при отключении питания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Выносной датчик температуры воздуха (в комплекте) NTC 1 кОм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5612"/>
            <a:ext cx="5234186" cy="128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69544" y="298780"/>
            <a:ext cx="6929879" cy="3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РЕГУЛЯТОРЫ ТЕМПЕРАТУРЫ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2295" y="841276"/>
            <a:ext cx="30155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Повторитель-реле </a:t>
            </a:r>
            <a:r>
              <a:rPr lang="en-US" sz="1300" b="1" dirty="0" err="1" smtClean="0">
                <a:solidFill>
                  <a:srgbClr val="FF9933"/>
                </a:solidFill>
              </a:rPr>
              <a:t>Roomstat</a:t>
            </a:r>
            <a:r>
              <a:rPr lang="en-US" sz="1300" b="1" dirty="0" smtClean="0">
                <a:solidFill>
                  <a:srgbClr val="FF9933"/>
                </a:solidFill>
              </a:rPr>
              <a:t> 190</a:t>
            </a:r>
            <a:endParaRPr lang="ru-RU" sz="1300" b="1" dirty="0" smtClean="0">
              <a:solidFill>
                <a:srgbClr val="FF993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129639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Устройство для подключения дополнительных мощностей электрического обогрева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136840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Расширяет возможные площади обогрева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Удобный и легкий монтаж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Используется совместно с терморегулятором ТР 140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Максимальный ток нагрузки 16А (~220 В)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Включение и выключение прибора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Светодиодный индикатор включенного состояния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308" y="2160490"/>
            <a:ext cx="23305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52578"/>
            <a:ext cx="5544617" cy="235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758098" y="967053"/>
            <a:ext cx="167928" cy="3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20" tIns="41560" rIns="83120" bIns="41560">
            <a:spAutoFit/>
          </a:bodyPr>
          <a:lstStyle/>
          <a:p>
            <a:pPr algn="r" defTabSz="830809"/>
            <a:endParaRPr lang="ru-RU" sz="1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69544" y="298780"/>
            <a:ext cx="6929879" cy="3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РЕГУЛЯТОРЫ ТЕМПЕРАТУРЫ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7420"/>
            <a:ext cx="26190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841276"/>
            <a:ext cx="78579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РТ-330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5572"/>
            <a:ext cx="2627896" cy="160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75856" y="1201316"/>
            <a:ext cx="5598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Работа системы в диапазоне температур +5 °С ... –15 °С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Регулируемая настройка нижней границы температуры поддержания в диапазоне –15 °С ... 0 °C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Индикация состояния нагрева и наличия питания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Управление резистивной нагрузкой до 16А (~220 В) через собственные контакты реле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Напряжение питания ~220 В 50 Гц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Крепление на </a:t>
            </a:r>
            <a:r>
              <a:rPr lang="en-US" dirty="0" smtClean="0">
                <a:solidFill>
                  <a:schemeClr val="tx1"/>
                </a:solidFill>
              </a:rPr>
              <a:t>DIN-</a:t>
            </a:r>
            <a:r>
              <a:rPr lang="ru-RU" dirty="0" smtClean="0">
                <a:solidFill>
                  <a:schemeClr val="tx1"/>
                </a:solidFill>
              </a:rPr>
              <a:t>рейку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Подключение проводов через </a:t>
            </a:r>
            <a:r>
              <a:rPr lang="ru-RU" dirty="0" err="1" smtClean="0">
                <a:solidFill>
                  <a:schemeClr val="tx1"/>
                </a:solidFill>
              </a:rPr>
              <a:t>клеммные</a:t>
            </a:r>
            <a:r>
              <a:rPr lang="ru-RU" dirty="0" smtClean="0">
                <a:solidFill>
                  <a:schemeClr val="tx1"/>
                </a:solidFill>
              </a:rPr>
              <a:t> контакты под винт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Используется совместно с датчиком температуры (</a:t>
            </a:r>
            <a:r>
              <a:rPr lang="en-US" dirty="0" smtClean="0">
                <a:solidFill>
                  <a:schemeClr val="tx1"/>
                </a:solidFill>
              </a:rPr>
              <a:t>TST05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12930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Регулятор температуры для управления простыми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антиобледенительными</a:t>
            </a:r>
            <a:r>
              <a:rPr lang="ru-RU" dirty="0" smtClean="0">
                <a:solidFill>
                  <a:schemeClr val="tx1"/>
                </a:solidFill>
              </a:rPr>
              <a:t> системами кровли и открытых площадей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9628"/>
            <a:ext cx="2716035" cy="9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372200" y="357758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</a:rPr>
              <a:t>Назначение контактов</a:t>
            </a:r>
            <a:endParaRPr lang="ru-RU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21196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214122" y="265212"/>
            <a:ext cx="6929878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ВИДЫ И НАЗНАЧЕНИЕ СЭО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3577580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/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Обогрев футбольных полей и игровых площадок предназначен  для продления срока игрового сезона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22" descr="Картинка 19 из 67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61556"/>
            <a:ext cx="2736304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et_s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8" b="19772"/>
          <a:stretch>
            <a:fillRect/>
          </a:stretch>
        </p:blipFill>
        <p:spPr bwMode="auto">
          <a:xfrm>
            <a:off x="6228184" y="3361556"/>
            <a:ext cx="273630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91328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/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Обогрев  полов технологических площадок нефтехимических производств предназначен для обеспечения возможности смыва нефтепродуктов в дренаж водными реагентами в зимний период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9153" name="Picture 1" descr="D:\Мои док\ПРЕЗЕНТАЦИЯ ТЕПЛОСКАТ\ГПНХ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860996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758098" y="967053"/>
            <a:ext cx="167928" cy="3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20" tIns="41560" rIns="83120" bIns="41560">
            <a:spAutoFit/>
          </a:bodyPr>
          <a:lstStyle/>
          <a:p>
            <a:pPr algn="r" defTabSz="830809"/>
            <a:endParaRPr lang="ru-RU" sz="1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69544" y="298780"/>
            <a:ext cx="6929879" cy="3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РЕГУЛЯТОРЫ ТЕМПЕРАТУРЫ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841276"/>
            <a:ext cx="78579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РТ-200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913284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Широкий диапазон температур работы системы (–30 °С ... +25 °С)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 температуры окружающего воздуха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Автоматический и ручной режим работы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Управление работой разных контуров – обогрев кровли, обогрев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водосточных труб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Сохранение заданных параметров в энергонезависимой памяти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Защита установленных параметров паролем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Крепление на DIN-рейку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Индикация температур, состояния входных и выходных параметров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 err="1" smtClean="0">
                <a:solidFill>
                  <a:schemeClr val="tx1"/>
                </a:solidFill>
              </a:rPr>
              <a:t>ЖК-индикаторе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􀂃 Вывод сигнала об аварийных и нештатных ситуациях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Простота в установке и настройке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Используется совместно с датчиками: температуры (</a:t>
            </a:r>
            <a:r>
              <a:rPr lang="en-US" dirty="0" smtClean="0">
                <a:solidFill>
                  <a:schemeClr val="tx1"/>
                </a:solidFill>
              </a:rPr>
              <a:t>TST0</a:t>
            </a:r>
            <a:r>
              <a:rPr lang="ru-RU" dirty="0" smtClean="0">
                <a:solidFill>
                  <a:schemeClr val="tx1"/>
                </a:solidFill>
              </a:rPr>
              <a:t>1)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осадков (</a:t>
            </a:r>
            <a:r>
              <a:rPr lang="en-US" dirty="0" smtClean="0">
                <a:solidFill>
                  <a:schemeClr val="tx1"/>
                </a:solidFill>
              </a:rPr>
              <a:t>TSP0</a:t>
            </a:r>
            <a:r>
              <a:rPr lang="ru-RU" dirty="0" smtClean="0">
                <a:solidFill>
                  <a:schemeClr val="tx1"/>
                </a:solidFill>
              </a:rPr>
              <a:t>2) и воды (</a:t>
            </a:r>
            <a:r>
              <a:rPr lang="en-US" dirty="0" smtClean="0">
                <a:solidFill>
                  <a:schemeClr val="tx1"/>
                </a:solidFill>
              </a:rPr>
              <a:t>TSW0</a:t>
            </a:r>
            <a:r>
              <a:rPr lang="ru-RU" dirty="0" smtClean="0">
                <a:solidFill>
                  <a:schemeClr val="tx1"/>
                </a:solidFill>
              </a:rPr>
              <a:t>1)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09428"/>
            <a:ext cx="348081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9512" y="112930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Регулятор температуры для управления </a:t>
            </a:r>
            <a:r>
              <a:rPr lang="ru-RU" dirty="0" err="1" smtClean="0">
                <a:solidFill>
                  <a:schemeClr val="tx1"/>
                </a:solidFill>
              </a:rPr>
              <a:t>антиобледенительными</a:t>
            </a:r>
            <a:r>
              <a:rPr lang="ru-RU" dirty="0" smtClean="0">
                <a:solidFill>
                  <a:schemeClr val="tx1"/>
                </a:solidFill>
              </a:rPr>
              <a:t> системами кровли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72266"/>
            <a:ext cx="3528392" cy="17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860032" y="3649588"/>
            <a:ext cx="2781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</a:rPr>
              <a:t>Нумерация и назначение контактов</a:t>
            </a:r>
            <a:endParaRPr lang="ru-RU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758098" y="967053"/>
            <a:ext cx="167928" cy="3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20" tIns="41560" rIns="83120" bIns="41560">
            <a:spAutoFit/>
          </a:bodyPr>
          <a:lstStyle/>
          <a:p>
            <a:pPr algn="r" defTabSz="830809"/>
            <a:endParaRPr lang="ru-RU" sz="1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69544" y="298780"/>
            <a:ext cx="6929879" cy="3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РЕГУЛЯТОРЫ ТЕМПЕРАТУРЫ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7419"/>
            <a:ext cx="3272159" cy="242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563888" y="985292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􀂃 Широкий диапазон температур работы системы (–50 °С ... +40 °С)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 температуры окружающего воздуха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Реализация различных алгоритмов управления обогревом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Автоматический и ручной режим работы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Сохранение заданных параметров в энергонезависимой памяти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Защита установленных параметров паролем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Возможность работы в условиях сильных индустриальных помех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Крепление на </a:t>
            </a:r>
            <a:r>
              <a:rPr lang="en-US" dirty="0" smtClean="0">
                <a:solidFill>
                  <a:schemeClr val="tx1"/>
                </a:solidFill>
              </a:rPr>
              <a:t>DIN-</a:t>
            </a:r>
            <a:r>
              <a:rPr lang="ru-RU" dirty="0" smtClean="0">
                <a:solidFill>
                  <a:schemeClr val="tx1"/>
                </a:solidFill>
              </a:rPr>
              <a:t>рейку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Индикация температур, состояния входных и выходных параметров на </a:t>
            </a:r>
            <a:r>
              <a:rPr lang="ru-RU" dirty="0" err="1" smtClean="0">
                <a:solidFill>
                  <a:schemeClr val="tx1"/>
                </a:solidFill>
              </a:rPr>
              <a:t>ЖК-индикаторе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􀂃 Вывод сигнала об аварийных и нештатных ситуациях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Простота в установке и настройке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􀂃 Используется совместно с датчиками: температуры (</a:t>
            </a:r>
            <a:r>
              <a:rPr lang="en-US" dirty="0" smtClean="0">
                <a:solidFill>
                  <a:schemeClr val="tx1"/>
                </a:solidFill>
              </a:rPr>
              <a:t>TST05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осадков (</a:t>
            </a:r>
            <a:r>
              <a:rPr lang="en-US" dirty="0" smtClean="0">
                <a:solidFill>
                  <a:schemeClr val="tx1"/>
                </a:solidFill>
              </a:rPr>
              <a:t>TSP0</a:t>
            </a:r>
            <a:r>
              <a:rPr lang="ru-RU" dirty="0" smtClean="0">
                <a:solidFill>
                  <a:schemeClr val="tx1"/>
                </a:solidFill>
              </a:rPr>
              <a:t>1 или </a:t>
            </a:r>
            <a:r>
              <a:rPr lang="en-US" dirty="0" smtClean="0">
                <a:solidFill>
                  <a:schemeClr val="tx1"/>
                </a:solidFill>
              </a:rPr>
              <a:t>TSP0</a:t>
            </a:r>
            <a:r>
              <a:rPr lang="ru-RU" dirty="0" smtClean="0">
                <a:solidFill>
                  <a:schemeClr val="tx1"/>
                </a:solidFill>
              </a:rPr>
              <a:t>2) и воды (</a:t>
            </a:r>
            <a:r>
              <a:rPr lang="en-US" dirty="0" smtClean="0">
                <a:solidFill>
                  <a:schemeClr val="tx1"/>
                </a:solidFill>
              </a:rPr>
              <a:t>TSW0</a:t>
            </a:r>
            <a:r>
              <a:rPr lang="ru-RU" dirty="0" smtClean="0">
                <a:solidFill>
                  <a:schemeClr val="tx1"/>
                </a:solidFill>
              </a:rPr>
              <a:t>1)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841276"/>
            <a:ext cx="78579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РТ-220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2930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Регулятор температуры для управления </a:t>
            </a:r>
            <a:r>
              <a:rPr lang="ru-RU" dirty="0" err="1" smtClean="0">
                <a:solidFill>
                  <a:schemeClr val="tx1"/>
                </a:solidFill>
              </a:rPr>
              <a:t>антиобледенительными</a:t>
            </a:r>
            <a:r>
              <a:rPr lang="ru-RU" dirty="0" smtClean="0">
                <a:solidFill>
                  <a:schemeClr val="tx1"/>
                </a:solidFill>
              </a:rPr>
              <a:t> системами открытых площадей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937620"/>
            <a:ext cx="3456384" cy="163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860032" y="3721596"/>
            <a:ext cx="2781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9933"/>
                </a:solidFill>
              </a:rPr>
              <a:t>Нумерация и назначение контактов</a:t>
            </a:r>
            <a:endParaRPr lang="ru-RU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758098" y="967053"/>
            <a:ext cx="167928" cy="3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20" tIns="41560" rIns="83120" bIns="41560">
            <a:spAutoFit/>
          </a:bodyPr>
          <a:lstStyle/>
          <a:p>
            <a:pPr algn="r" defTabSz="830809"/>
            <a:endParaRPr lang="ru-RU" sz="1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69544" y="298780"/>
            <a:ext cx="6929879" cy="3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ДАТЧИКИ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913284"/>
            <a:ext cx="445987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Датчики измерения температуры Т</a:t>
            </a:r>
            <a:r>
              <a:rPr lang="en-US" sz="1300" b="1" dirty="0" smtClean="0">
                <a:solidFill>
                  <a:srgbClr val="FF9933"/>
                </a:solidFill>
              </a:rPr>
              <a:t>ST0</a:t>
            </a:r>
            <a:r>
              <a:rPr lang="ru-RU" sz="1300" b="1" dirty="0" smtClean="0">
                <a:solidFill>
                  <a:srgbClr val="FF9933"/>
                </a:solidFill>
              </a:rPr>
              <a:t>1 и Т</a:t>
            </a:r>
            <a:r>
              <a:rPr lang="en-US" sz="1300" b="1" dirty="0" smtClean="0">
                <a:solidFill>
                  <a:srgbClr val="FF9933"/>
                </a:solidFill>
              </a:rPr>
              <a:t>ST0</a:t>
            </a:r>
            <a:r>
              <a:rPr lang="ru-RU" sz="1300" b="1" dirty="0" smtClean="0">
                <a:solidFill>
                  <a:srgbClr val="FF9933"/>
                </a:solidFill>
              </a:rPr>
              <a:t>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73324"/>
            <a:ext cx="4755164" cy="259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97660"/>
            <a:ext cx="4091447" cy="9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2" y="1273324"/>
            <a:ext cx="272919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33564"/>
            <a:ext cx="20539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758098" y="967053"/>
            <a:ext cx="167928" cy="3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20" tIns="41560" rIns="83120" bIns="41560">
            <a:spAutoFit/>
          </a:bodyPr>
          <a:lstStyle/>
          <a:p>
            <a:pPr algn="r" defTabSz="830809"/>
            <a:endParaRPr lang="ru-RU" sz="1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69544" y="298780"/>
            <a:ext cx="6929879" cy="3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ДАТЧИКИ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73323"/>
            <a:ext cx="1944216" cy="221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7339"/>
            <a:ext cx="2022650" cy="167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1520" y="913284"/>
            <a:ext cx="292580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Датчик наличия осадков </a:t>
            </a:r>
            <a:r>
              <a:rPr lang="en-US" sz="1300" b="1" dirty="0" smtClean="0">
                <a:solidFill>
                  <a:srgbClr val="FF9933"/>
                </a:solidFill>
              </a:rPr>
              <a:t>TSP02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913284"/>
            <a:ext cx="273825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Датчик наличия воды </a:t>
            </a:r>
            <a:r>
              <a:rPr lang="en-US" sz="1300" b="1" dirty="0" smtClean="0">
                <a:solidFill>
                  <a:srgbClr val="FF9933"/>
                </a:solidFill>
              </a:rPr>
              <a:t>TSW01</a:t>
            </a:r>
            <a:endParaRPr lang="ru-RU" sz="1300" b="1" dirty="0" smtClean="0">
              <a:solidFill>
                <a:srgbClr val="FF993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322201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Назначение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Датчик наличия осадков предназначен для определения наличия осадков на обогреваемой поверхности. Используется для совместной работы с регулятором температуры электронным РТ-200.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Принцип работы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 попадании снега на датчик осадков нагревательный элемент растапливает его, преобразуя в воду. Контакты контроля осадков при попадании на них воды замыкаются, и регулятор температуры фиксирует наличие осадков.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3217540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Назначение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Датчик воды предназначен для контроля наличия воды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обогреваемой поверхности. Используется для совместной работы с регулятором температуры электронным РТ-200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Принцип работы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Датчик воды определяет наличие осадков, выпавших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виде дождя. По принципу действия аналогичен датчику осадков, но не имеет подогревателя. При попадании на контакты воды цепь замыкается и регулятор температуры фиксирует наличие воды.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ПОДБОР СТАНДАРТНОГО ШКАФА УПРАВЛЕНИЯ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7300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Шкафы электрические низковольтные предназначены для электропитания и реализации функций управления </a:t>
            </a:r>
            <a:r>
              <a:rPr lang="ru-RU" dirty="0" err="1" smtClean="0">
                <a:solidFill>
                  <a:schemeClr val="tx1"/>
                </a:solidFill>
              </a:rPr>
              <a:t>антиобледенительной</a:t>
            </a:r>
            <a:r>
              <a:rPr lang="ru-RU" dirty="0" smtClean="0">
                <a:solidFill>
                  <a:schemeClr val="tx1"/>
                </a:solidFill>
              </a:rPr>
              <a:t> системой.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состав шкафа входят: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электронный регулятор температуры;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пусковая и защитная аппаратура (автоматические выключатели силовых цепей, устройства защитного отключения, пускатели, блок питания датчика осадков)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устройства управления и сигнализации (реле, лампы индикации);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 оборудование для собственного обогрева шкафа (опционально, а также для некоторых стандартных шкафов).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6" descr="ic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4528" y="2137420"/>
            <a:ext cx="17859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057300"/>
            <a:ext cx="207014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61556"/>
            <a:ext cx="64741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ПОДБОР СТАНДАРТНОГО ШКАФА УПРАВЛЕНИЯ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41276"/>
            <a:ext cx="6192688" cy="474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ВЕРТОЛЕТНЫХ ПЛОЩАДОК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97260"/>
            <a:ext cx="6802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Размещение нагревательных секций, оборудования и электропроводки</a:t>
            </a: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5292"/>
            <a:ext cx="6880820" cy="465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ВЕРТОЛЕТНЫХ ПЛОЩАДОК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97260"/>
            <a:ext cx="6802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Размещение нагревательных секций, оборудования и электропроводки</a:t>
            </a: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13284"/>
            <a:ext cx="6863113" cy="46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ВЕРТОЛЕТНЫХ ПЛОЩАДОК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841276"/>
            <a:ext cx="6802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                                                       Типовые узлы</a:t>
            </a: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417340"/>
            <a:ext cx="253071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17340"/>
            <a:ext cx="2049926" cy="177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201316"/>
            <a:ext cx="2122419" cy="26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ТЕХНОЛОГИЧЕСКИХ ПЛОЩАДОК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97260"/>
            <a:ext cx="6802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Размещение нагревательных секций, оборудования и электропроводки</a:t>
            </a: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13284"/>
            <a:ext cx="718275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5612"/>
            <a:ext cx="3024336" cy="1618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28600" dist="50800" dir="54000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21196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214122" y="265212"/>
            <a:ext cx="6929878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ВИДЫ И НАЗНАЧЕНИЕ СЭО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1201316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/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Обогрев  полов морозильных камер предназначен для предотвращения промерзания и пучения грунта под морозильными 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</a:rPr>
              <a:t>каиерами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" name="Picture 2" descr="http://img.inforico.com.ua/a/ceha-po-pererabotke-ryby--99c6-1343635823885487-1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1316"/>
            <a:ext cx="3456384" cy="2010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ФУТБОЛЬНЫХ ПОЛЕЙ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97260"/>
            <a:ext cx="6802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Размещение нагревательных секций, оборудования и электропроводки</a:t>
            </a: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7300"/>
            <a:ext cx="62062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ФУТБОЛЬНЫХ ПОЛЕЙ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97260"/>
            <a:ext cx="6802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Размещение нагревательных секций, оборудования и электропроводки</a:t>
            </a: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5292"/>
            <a:ext cx="23096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985292"/>
            <a:ext cx="2768634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201316"/>
            <a:ext cx="3181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7620"/>
            <a:ext cx="4046611" cy="149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ОБОГРЕВ ПОЛОВ МОРОЗИЛЬНЫХ КАМЕР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97260"/>
            <a:ext cx="6802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b="1" dirty="0" smtClean="0">
                <a:solidFill>
                  <a:srgbClr val="FF9933"/>
                </a:solidFill>
              </a:rPr>
              <a:t>Размещение нагревательных секций, оборудования и электропроводки</a:t>
            </a: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5292"/>
            <a:ext cx="6684415" cy="45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057300"/>
            <a:ext cx="1619672" cy="23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21596"/>
            <a:ext cx="2356674" cy="133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2775365" y="1777380"/>
            <a:ext cx="3581777" cy="162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20" tIns="41560" rIns="83120" bIns="41560">
            <a:spAutoFit/>
          </a:bodyPr>
          <a:lstStyle/>
          <a:p>
            <a:pPr algn="ctr" defTabSz="830809"/>
            <a:r>
              <a:rPr lang="ru-RU" sz="3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  <a:latin typeface="Arial" charset="0"/>
                <a:ea typeface="+mj-ea"/>
                <a:cs typeface="+mj-cs"/>
              </a:rPr>
              <a:t>Спасибо за внимание ! </a:t>
            </a:r>
          </a:p>
          <a:p>
            <a:pPr algn="ctr" defTabSz="830809"/>
            <a:endParaRPr lang="ru-RU" sz="2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 rot="16200000">
            <a:off x="4693614" y="-3140531"/>
            <a:ext cx="719216" cy="73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81810" tIns="42541" rIns="81810" bIns="42541" anchorCtr="1">
            <a:spAutoFit/>
          </a:bodyPr>
          <a:lstStyle/>
          <a:p>
            <a:pPr algn="ctr" defTabSz="830809"/>
            <a:r>
              <a:rPr lang="ru-RU" sz="1800" b="1" dirty="0">
                <a:solidFill>
                  <a:schemeClr val="bg1"/>
                </a:solidFill>
              </a:rPr>
              <a:t>ПРОЕКТИРОВАНИЕ МОНТАЖНОЙ ЧАСТИ СЭО,</a:t>
            </a:r>
          </a:p>
          <a:p>
            <a:pPr algn="ctr" defTabSz="830809"/>
            <a:r>
              <a:rPr lang="ru-RU" sz="1800" b="1" dirty="0">
                <a:solidFill>
                  <a:schemeClr val="bg1"/>
                </a:solidFill>
              </a:rPr>
              <a:t> ТИПОВЫЕ УЗЛЫ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 rot="16200000">
            <a:off x="4693614" y="-3140531"/>
            <a:ext cx="719216" cy="73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81810" tIns="42541" rIns="81810" bIns="42541" anchorCtr="1">
            <a:spAutoFit/>
          </a:bodyPr>
          <a:lstStyle/>
          <a:p>
            <a:pPr algn="ctr" defTabSz="830809"/>
            <a:r>
              <a:rPr lang="ru-RU" sz="1800" b="1" dirty="0">
                <a:solidFill>
                  <a:schemeClr val="bg1"/>
                </a:solidFill>
              </a:rPr>
              <a:t>ПРОЕКТИРОВАНИЕ МОНТАЖНОЙ ЧАСТИ СЭО,</a:t>
            </a:r>
          </a:p>
          <a:p>
            <a:pPr algn="ctr" defTabSz="830809"/>
            <a:r>
              <a:rPr lang="ru-RU" sz="1800" b="1" dirty="0">
                <a:solidFill>
                  <a:schemeClr val="bg1"/>
                </a:solidFill>
              </a:rPr>
              <a:t> ТИПОВЫЕ УЗЛЫ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 rot="16200000">
            <a:off x="4693614" y="-3140531"/>
            <a:ext cx="719216" cy="73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81810" tIns="42541" rIns="81810" bIns="42541" anchorCtr="1">
            <a:spAutoFit/>
          </a:bodyPr>
          <a:lstStyle/>
          <a:p>
            <a:pPr algn="ctr" defTabSz="830809"/>
            <a:r>
              <a:rPr lang="ru-RU" sz="1800" b="1" dirty="0">
                <a:solidFill>
                  <a:schemeClr val="bg1"/>
                </a:solidFill>
              </a:rPr>
              <a:t>ПРОЕКТИРОВАНИЕ МОНТАЖНОЙ ЧАСТИ СЭО,</a:t>
            </a:r>
          </a:p>
          <a:p>
            <a:pPr algn="ctr" defTabSz="830809"/>
            <a:r>
              <a:rPr lang="ru-RU" sz="1800" b="1" dirty="0">
                <a:solidFill>
                  <a:schemeClr val="bg1"/>
                </a:solidFill>
              </a:rPr>
              <a:t> ТИПОВЫЕ УЗЛЫ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 rot="16200000">
            <a:off x="4693614" y="-3140531"/>
            <a:ext cx="719216" cy="73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81810" tIns="42541" rIns="81810" bIns="42541" anchorCtr="1">
            <a:spAutoFit/>
          </a:bodyPr>
          <a:lstStyle/>
          <a:p>
            <a:pPr algn="ctr" defTabSz="830809"/>
            <a:r>
              <a:rPr lang="ru-RU" sz="1800" b="1" dirty="0">
                <a:solidFill>
                  <a:schemeClr val="bg1"/>
                </a:solidFill>
              </a:rPr>
              <a:t>ПРОЕКТИРОВАНИЕ МОНТАЖНОЙ ЧАСТИ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СЭО,</a:t>
            </a:r>
          </a:p>
          <a:p>
            <a:pPr algn="ctr" defTabSz="830809"/>
            <a:r>
              <a:rPr lang="ru-RU" sz="1800" b="1" dirty="0">
                <a:solidFill>
                  <a:schemeClr val="bg1"/>
                </a:solidFill>
              </a:rPr>
              <a:t> ТИПОВЫЕ УЗЛЫ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157201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14:ferris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758098" y="967053"/>
            <a:ext cx="167928" cy="3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20" tIns="41560" rIns="83120" bIns="41560">
            <a:spAutoFit/>
          </a:bodyPr>
          <a:lstStyle/>
          <a:p>
            <a:pPr algn="r" defTabSz="830809"/>
            <a:endParaRPr lang="ru-RU" sz="1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401240" y="924001"/>
            <a:ext cx="6712296" cy="466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20" tIns="41560" rIns="83120" bIns="41560">
            <a:spAutoFit/>
          </a:bodyPr>
          <a:lstStyle/>
          <a:p>
            <a:pPr defTabSz="830809">
              <a:buFont typeface="Wingdings" pitchFamily="2" charset="2"/>
              <a:buChar char="§"/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 Сбор исходных данных</a:t>
            </a:r>
          </a:p>
          <a:p>
            <a:pPr marL="248002" indent="-248002" defTabSz="830809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Чертежи обогреваемых объектов, фотографии</a:t>
            </a:r>
          </a:p>
          <a:p>
            <a:pPr marL="248002" indent="-248002" defTabSz="830809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Опросные листы</a:t>
            </a:r>
          </a:p>
          <a:p>
            <a:pPr marL="248002" indent="-248002" defTabSz="830809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Обследование объекта, проведение замеров (при необходимости)</a:t>
            </a:r>
          </a:p>
          <a:p>
            <a:pPr marL="248002" indent="-248002" defTabSz="830809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Технические требования к системе обогрева</a:t>
            </a:r>
          </a:p>
          <a:p>
            <a:pPr marL="248002" indent="-248002" defTabSz="830809"/>
            <a:endParaRPr lang="ru-RU" sz="1300" dirty="0" smtClean="0">
              <a:solidFill>
                <a:schemeClr val="tx1"/>
              </a:solidFill>
            </a:endParaRPr>
          </a:p>
          <a:p>
            <a:pPr defTabSz="830809">
              <a:buFont typeface="Wingdings" pitchFamily="2" charset="2"/>
              <a:buChar char="§"/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  Подготовка к проектированию</a:t>
            </a:r>
          </a:p>
          <a:p>
            <a:pPr marL="248002" indent="-248002" defTabSz="830809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Анализ имеющихся исходных данных, их уточнение и дополнение</a:t>
            </a:r>
          </a:p>
          <a:p>
            <a:pPr marL="248002" indent="-248002" defTabSz="830809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Проведение теплотехнических расчетов (при необходимости)</a:t>
            </a:r>
          </a:p>
          <a:p>
            <a:pPr marL="248002" indent="-248002" defTabSz="830809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Разработка технического задания, согласование его и утверждение Заказчиком</a:t>
            </a:r>
          </a:p>
          <a:p>
            <a:pPr marL="248002" indent="-248002" defTabSz="830809">
              <a:buFontTx/>
              <a:buChar char="-"/>
            </a:pPr>
            <a:endParaRPr lang="ru-RU" sz="1300" dirty="0" smtClean="0">
              <a:solidFill>
                <a:schemeClr val="tx1"/>
              </a:solidFill>
            </a:endParaRPr>
          </a:p>
          <a:p>
            <a:pPr marL="248002" indent="-248002" defTabSz="830809">
              <a:buFont typeface="Wingdings" pitchFamily="2" charset="2"/>
              <a:buChar char="§"/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</a:rPr>
              <a:t>Проектирование</a:t>
            </a:r>
          </a:p>
          <a:p>
            <a:pPr marL="248002" indent="-248002" defTabSz="830809" hangingPunct="0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Проектирование теплотехнической части:</a:t>
            </a:r>
          </a:p>
          <a:p>
            <a:pPr marL="644806" lvl="1" indent="-248002" defTabSz="830809" hangingPunct="0">
              <a:buFont typeface="Arial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Разработка чертежей раскладки нагревательных секций</a:t>
            </a:r>
          </a:p>
          <a:p>
            <a:pPr marL="644806" lvl="1" indent="-248002" defTabSz="830809" hangingPunct="0">
              <a:buFont typeface="Arial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Разработка чертежей трасс силового электропитания и управления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48002" indent="-248002" defTabSz="830809" hangingPunct="0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Проектирование электротехнической части:</a:t>
            </a:r>
          </a:p>
          <a:p>
            <a:pPr marL="644806" lvl="1" indent="-248002" defTabSz="830809" hangingPunct="0">
              <a:buFont typeface="Arial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Расчет токов</a:t>
            </a:r>
          </a:p>
          <a:p>
            <a:pPr marL="644806" lvl="1" indent="-248002" defTabSz="830809" hangingPunct="0">
              <a:buFont typeface="Arial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Разработка схем шкафов управления и схем соединений</a:t>
            </a:r>
          </a:p>
          <a:p>
            <a:pPr marL="644806" lvl="1" indent="-248002" defTabSz="830809" hangingPunct="0">
              <a:buFont typeface="Arial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Разработка задания на подвод питания к шкафам управления</a:t>
            </a:r>
          </a:p>
          <a:p>
            <a:pPr marL="248002" indent="-248002" defTabSz="830809" hangingPunct="0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Составление спецификации</a:t>
            </a:r>
          </a:p>
          <a:p>
            <a:pPr marL="248002" indent="-248002" defTabSz="830809" hangingPunct="0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Разработка текстовой документации, необходимой для составления проекта (пояснительная записка, титульный лист и пр.)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69544" y="298780"/>
            <a:ext cx="6929879" cy="3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ЭТАПЫ ПРОЕКТИРОВАНИЯ</a:t>
            </a:r>
          </a:p>
        </p:txBody>
      </p:sp>
      <p:pic>
        <p:nvPicPr>
          <p:cNvPr id="11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4801716"/>
            <a:ext cx="4104456" cy="541800"/>
          </a:xfrm>
          <a:prstGeom prst="rect">
            <a:avLst/>
          </a:prstGeom>
          <a:noFill/>
        </p:spPr>
        <p:txBody>
          <a:bodyPr wrap="square" lIns="79361" tIns="39680" rIns="79361" bIns="39680" rtlCol="0">
            <a:spAutoFit/>
          </a:bodyPr>
          <a:lstStyle/>
          <a:p>
            <a:pPr>
              <a:spcAft>
                <a:spcPts val="521"/>
              </a:spcAft>
            </a:pP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Заполненный опросный лист </a:t>
            </a:r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с указанием </a:t>
            </a: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обогреваемых зон, конструктивных особенностей кровли, требований </a:t>
            </a:r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к системе </a:t>
            </a:r>
            <a:r>
              <a:rPr lang="ru-RU" sz="1000" dirty="0" err="1" smtClean="0">
                <a:solidFill>
                  <a:schemeClr val="accent6">
                    <a:lumMod val="75000"/>
                  </a:schemeClr>
                </a:solidFill>
              </a:rPr>
              <a:t>электрообогрева</a:t>
            </a:r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 и требований к шкафу управления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ИСХОДНЫЕ ДАННЫЕ ДЛЯ ПРОЕКТИРОВАНИЯ</a:t>
            </a:r>
          </a:p>
        </p:txBody>
      </p:sp>
      <p:pic>
        <p:nvPicPr>
          <p:cNvPr id="15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41276"/>
            <a:ext cx="3604807" cy="46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841276"/>
            <a:ext cx="400553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ИСХОДНЫЕ </a:t>
            </a: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ДАННЫЕ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6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07704" y="726024"/>
            <a:ext cx="511256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Техническое задание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проектирование системы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электрообогрева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20" y="1201315"/>
          <a:ext cx="4320480" cy="4320478"/>
        </p:xfrm>
        <a:graphic>
          <a:graphicData uri="http://schemas.openxmlformats.org/drawingml/2006/table">
            <a:tbl>
              <a:tblPr/>
              <a:tblGrid>
                <a:gridCol w="1368152"/>
                <a:gridCol w="2952328"/>
              </a:tblGrid>
              <a:tr h="481391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1.    Наименование </a:t>
                      </a:r>
                      <a:endParaRPr lang="ru-RU" sz="7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обогреваемого </a:t>
                      </a: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объекта</a:t>
                      </a:r>
                    </a:p>
                  </a:txBody>
                  <a:tcPr marL="48638" marR="48638" marT="25670" marB="256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000 "ГАЗПРОМ ТРАНСГАЗ ТОМСК"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Объект N6. Склад оборудования. Блок 1.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91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2.    Географическое </a:t>
                      </a:r>
                      <a:endParaRPr lang="ru-RU" sz="7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расположение </a:t>
                      </a: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объекта </a:t>
                      </a:r>
                    </a:p>
                  </a:txBody>
                  <a:tcPr marL="48638" marR="48638" marT="25670" marB="256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Г. Томск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28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3.    Генеральный </a:t>
                      </a:r>
                      <a:r>
                        <a:rPr lang="ru-RU" sz="700" dirty="0">
                          <a:latin typeface="Verdana"/>
                          <a:ea typeface="Times New Roman"/>
                          <a:cs typeface="Times New Roman"/>
                        </a:rPr>
                        <a:t>проектировщик</a:t>
                      </a:r>
                    </a:p>
                  </a:txBody>
                  <a:tcPr marL="48638" marR="48638" marT="25670" marB="2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ДОАО «ГАЗПРОЕКТИНЖИНИРИНГ»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72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4.    Заказчик </a:t>
                      </a:r>
                      <a:r>
                        <a:rPr lang="ru-RU" sz="700" dirty="0">
                          <a:latin typeface="Verdana"/>
                          <a:ea typeface="Times New Roman"/>
                          <a:cs typeface="Times New Roman"/>
                        </a:rPr>
                        <a:t>проекта</a:t>
                      </a:r>
                    </a:p>
                  </a:txBody>
                  <a:tcPr marL="48638" marR="48638" marT="25670" marB="2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ДОАО «ГАЗПРОЕКТИНЖИНИРИНГ»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1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5.    Исполнитель </a:t>
                      </a:r>
                      <a:r>
                        <a:rPr lang="ru-RU" sz="700" dirty="0">
                          <a:latin typeface="Verdana"/>
                          <a:ea typeface="Times New Roman"/>
                          <a:cs typeface="Times New Roman"/>
                        </a:rPr>
                        <a:t>проекта</a:t>
                      </a:r>
                    </a:p>
                  </a:txBody>
                  <a:tcPr marL="48638" marR="48638" marT="25670" marB="256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ООО «ССТэнергомонтаж»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67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6.    Стадия </a:t>
                      </a:r>
                      <a:endParaRPr lang="ru-RU" sz="7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проектирования</a:t>
                      </a:r>
                    </a:p>
                  </a:txBody>
                  <a:tcPr marL="48638" marR="48638" marT="25670" marB="256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Рабочая документация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09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7.    Климатические</a:t>
                      </a:r>
                      <a:endParaRPr lang="ru-RU" sz="7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условия</a:t>
                      </a:r>
                    </a:p>
                  </a:txBody>
                  <a:tcPr marL="48638" marR="48638" marT="25670" marB="256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7.1. Абсолютная минимальная температура воздуха(обеспеченностью 0.92): минус 46°С.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7.2. Температура наиболее холодной пятидневки (обеспеченностью 0.92) – минус 42°С.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7.3. Максимальная из средних скоростей ветра за Январь - 4,3м/с.</a:t>
                      </a: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09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8.    Параметры          </a:t>
                      </a:r>
                      <a:endParaRPr lang="ru-RU" sz="7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обогреваемого</a:t>
                      </a: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объекта</a:t>
                      </a:r>
                    </a:p>
                  </a:txBody>
                  <a:tcPr marL="48638" marR="48638" marT="25670" marB="256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Электрообогреву подлежат полы подземных аварийных выходов №1 и №2 с площадями  28м</a:t>
                      </a:r>
                      <a:r>
                        <a:rPr lang="ru-RU" sz="700" baseline="30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и 24м</a:t>
                      </a:r>
                      <a:r>
                        <a:rPr lang="ru-RU" sz="700" baseline="30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 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соответственно.</a:t>
                      </a:r>
                      <a:endParaRPr lang="ru-RU" sz="70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Конструкция объекта – согласно документации 5873.P.0.002/1- КЖ.3</a:t>
                      </a:r>
                      <a:endParaRPr lang="ru-RU" sz="70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Классификация зоны – не взрывоопасная.</a:t>
                      </a:r>
                      <a:endParaRPr lang="ru-RU" sz="7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27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9.    Тепловая </a:t>
                      </a:r>
                      <a:r>
                        <a:rPr lang="ru-RU" sz="700" dirty="0">
                          <a:latin typeface="Verdana"/>
                          <a:ea typeface="Times New Roman"/>
                          <a:cs typeface="Times New Roman"/>
                        </a:rPr>
                        <a:t>изоляция</a:t>
                      </a:r>
                    </a:p>
                  </a:txBody>
                  <a:tcPr marL="48638" marR="48638" marT="25670" marB="256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-3238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Отсутствует.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13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ru-RU" sz="700" dirty="0"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.   Температурные </a:t>
                      </a:r>
                      <a:endParaRPr lang="ru-RU" sz="7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режимы </a:t>
                      </a: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обогреваемого </a:t>
                      </a: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объекта</a:t>
                      </a:r>
                    </a:p>
                  </a:txBody>
                  <a:tcPr marL="48638" marR="48638" marT="25670" marB="256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-3238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Требуемая температура воздуха в выходах – не ниже плюс 5°С.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Требования по скорости разогрева не предъявляются. 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</a:txBody>
                  <a:tcPr marL="48638" marR="48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716016" y="1201315"/>
          <a:ext cx="4176464" cy="4333394"/>
        </p:xfrm>
        <a:graphic>
          <a:graphicData uri="http://schemas.openxmlformats.org/drawingml/2006/table">
            <a:tbl>
              <a:tblPr/>
              <a:tblGrid>
                <a:gridCol w="1296144"/>
                <a:gridCol w="2880320"/>
              </a:tblGrid>
              <a:tr h="2194909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11.  Требования </a:t>
                      </a:r>
                      <a:endParaRPr lang="ru-RU" sz="7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к системе </a:t>
                      </a: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электрообогрева</a:t>
                      </a:r>
                      <a:endParaRPr lang="ru-RU" sz="7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3988" marR="43988" marT="23216" marB="23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-32385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11.1   Разработать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систему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электрообогрева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полов аварийных выходов с использованием нагревательных секций постоянной мощности устанавливаемых в цементно-песчаную стяжку под облицовочной плиткой пола (за исключением ступеней лестниц).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11.2      Электропитание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и управление системой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электрообогрева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предусмотреть от шкафов управления (ШУ) устанавливаемых в тамбурах аварийных выходов. 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11.3      Система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обогрева должна обеспечивать автоматическое управление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электрообогревом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и иметь защиту: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  <a:p>
                      <a:pPr marL="323850" indent="-107950">
                        <a:spcAft>
                          <a:spcPts val="0"/>
                        </a:spcAft>
                        <a:tabLst>
                          <a:tab pos="431800" algn="l"/>
                          <a:tab pos="449580" algn="l"/>
                        </a:tabLs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-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от токов короткого замыкания;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  <a:p>
                      <a:pPr marL="323850" indent="-107950">
                        <a:spcAft>
                          <a:spcPts val="0"/>
                        </a:spcAft>
                        <a:tabLst>
                          <a:tab pos="431800" algn="l"/>
                          <a:tab pos="449580" algn="l"/>
                        </a:tabLs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-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от токов утечки, превышающих допустимые значения.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11.4      Подвод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кабелей силового электропитания к шкафам управления проектируется сторонней организацией.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11.5      Подключение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ШУ к системе диспетчеризации объекта не предусматривается.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11.6      Подвод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кабелей силового электропитания и управления от шкафа управления к соединительным коробкам и между соединительными коробками системы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электрообогрева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проектируется  ООО «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ССТэлектромонтаж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».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</a:txBody>
                  <a:tcPr marL="43988" marR="43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50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12.  Состав </a:t>
                      </a:r>
                      <a:r>
                        <a:rPr lang="ru-RU" sz="700" dirty="0">
                          <a:latin typeface="Verdana"/>
                          <a:ea typeface="Times New Roman"/>
                          <a:cs typeface="Times New Roman"/>
                        </a:rPr>
                        <a:t>рабочей </a:t>
                      </a: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документации</a:t>
                      </a:r>
                    </a:p>
                  </a:txBody>
                  <a:tcPr marL="43988" marR="43988" marT="23216" marB="23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-3238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Теплотехнический расчет.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Монтажные чертежи.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Электрические схемы.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Спецификация оборудования изделий и материалов.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Задание на подвод силового электропитания к шкафу управления.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43988" marR="43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468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13.   Документация</a:t>
                      </a:r>
                      <a:r>
                        <a:rPr lang="ru-RU" sz="700" dirty="0">
                          <a:latin typeface="Verdana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передаваемая для проектирования в качестве </a:t>
                      </a:r>
                    </a:p>
                    <a:p>
                      <a:pPr marL="215900" marR="291465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исходных данных </a:t>
                      </a:r>
                    </a:p>
                  </a:txBody>
                  <a:tcPr marL="43988" marR="43988" marT="23216" marB="23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-3238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Техническое задание на проектирование системы электрического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обогрева.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  <a:p>
                      <a:pPr marL="323850" indent="-3238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23850" algn="l"/>
                        </a:tabLst>
                      </a:pPr>
                      <a:r>
                        <a:rPr lang="ru-RU" sz="700" dirty="0">
                          <a:latin typeface="Arial"/>
                          <a:ea typeface="Times New Roman"/>
                        </a:rPr>
                        <a:t>Документация 5873.P.0.002/1- КЖ.3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</a:txBody>
                  <a:tcPr marL="43988" marR="43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1">
                <a:tc>
                  <a:txBody>
                    <a:bodyPr/>
                    <a:lstStyle/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14.  Количество </a:t>
                      </a:r>
                      <a:endParaRPr lang="ru-RU" sz="7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215900" marR="21590" indent="-215900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700" dirty="0" smtClean="0">
                          <a:latin typeface="Verdana"/>
                          <a:ea typeface="Times New Roman"/>
                          <a:cs typeface="Times New Roman"/>
                        </a:rPr>
                        <a:t>       экземпляров</a:t>
                      </a:r>
                      <a:endParaRPr lang="ru-RU" sz="7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988" marR="43988" marT="23216" marB="23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 экз. бумажных копий и 1 экз. на электронном носителе.</a:t>
                      </a:r>
                      <a:endParaRPr lang="ru-RU" sz="700" dirty="0">
                        <a:latin typeface="Tahoma"/>
                        <a:ea typeface="Times New Roman"/>
                      </a:endParaRPr>
                    </a:p>
                  </a:txBody>
                  <a:tcPr marL="43988" marR="43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69544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 smtClean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ПРИМЕНЯЕМОЕ ОБОРУДОВАНИЕ</a:t>
            </a:r>
            <a:endParaRPr lang="ru-RU" sz="1700" dirty="0">
              <a:ln w="3175" cmpd="sng">
                <a:noFill/>
                <a:prstDash val="solid"/>
              </a:ln>
              <a:solidFill>
                <a:srgbClr val="FF99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6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913284"/>
          <a:ext cx="8352928" cy="4351555"/>
        </p:xfrm>
        <a:graphic>
          <a:graphicData uri="http://schemas.openxmlformats.org/drawingml/2006/table">
            <a:tbl>
              <a:tblPr/>
              <a:tblGrid>
                <a:gridCol w="1870554"/>
                <a:gridCol w="1450937"/>
                <a:gridCol w="1431037"/>
                <a:gridCol w="1656184"/>
                <a:gridCol w="1008112"/>
                <a:gridCol w="936104"/>
              </a:tblGrid>
              <a:tr h="404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Объекты обогрева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Решаемые задачи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Рабочий диапазон температур наружного воздуха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Удельная мощность обогрева Вт/м</a:t>
                      </a:r>
                      <a:r>
                        <a:rPr lang="ru-RU" sz="8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Применяемые </a:t>
                      </a: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нагревательные кабели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Применяемые терморегуляторы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1. Лестницы, пандусы пешеходных переходов, входов в здания. Открытые пандусы для автотранспорта.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Удаление снега и наледей с поверхности пешеходных зон, проезжей части дорог.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От  +5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 до -15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˚С*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*уточняется заказчиком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250…300 для плоских поверхностей,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300…400 для ступеней лестниц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НБМК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МНТ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, НСКТ,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latin typeface="Calibri"/>
                          <a:ea typeface="Calibri"/>
                          <a:cs typeface="Times New Roman"/>
                        </a:rPr>
                        <a:t>Freezstop</a:t>
                      </a:r>
                      <a:r>
                        <a:rPr lang="en-US" sz="8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ТМФ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*могут укладываться</a:t>
                      </a:r>
                      <a:r>
                        <a:rPr lang="en-US" sz="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smtClean="0">
                          <a:latin typeface="Calibri"/>
                          <a:ea typeface="Calibri"/>
                          <a:cs typeface="Times New Roman"/>
                        </a:rPr>
                        <a:t>под  горячий </a:t>
                      </a: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асфальт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ТР140,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РТ-330,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РТ-220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2.Вертолетные площадки, открытые и устраиваемые на кровлях зданий. 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Удаление снега и наледи из зоны приземления и зоны обслуживания.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От  +5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 до -15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˚С*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*уточняется Заказчиком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250…300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300…600*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*уточняется расчетом по данным Заказчика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РТ-220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3.Технологические площадки нефтехимических производств 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Удаление снега, наледи и поддержание положительной температуры на поверхности технологических площадок.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От  +5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 до -__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˚С*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*определяется минимальной температурой наиболее холодных суток по СНиП 23-01-99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250-1080*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Calibri"/>
                          <a:ea typeface="Calibri"/>
                          <a:cs typeface="Calibri"/>
                        </a:rPr>
                        <a:t>*определяется расчетом при минимальной температуре наиболее холодных суток и максимальной из средних скоростей ветра по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Calibri"/>
                        </a:rPr>
                        <a:t>СНиП</a:t>
                      </a:r>
                      <a:r>
                        <a:rPr lang="ru-RU" sz="800" dirty="0">
                          <a:latin typeface="Calibri"/>
                          <a:ea typeface="Calibri"/>
                          <a:cs typeface="Calibri"/>
                        </a:rPr>
                        <a:t> 23-01-99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ТМФ*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НБМК*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*могут применяться во взрывоопасных зонах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РТ-400,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РТ-420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Полы морозильных </a:t>
                      </a:r>
                      <a:r>
                        <a:rPr lang="ru-RU" sz="800" smtClean="0">
                          <a:latin typeface="Calibri"/>
                          <a:ea typeface="Calibri"/>
                          <a:cs typeface="Times New Roman"/>
                        </a:rPr>
                        <a:t>камер                     (СП</a:t>
                      </a:r>
                      <a:r>
                        <a:rPr lang="ru-RU" sz="800" baseline="0" smtClean="0">
                          <a:latin typeface="Calibri"/>
                          <a:ea typeface="Calibri"/>
                          <a:cs typeface="Times New Roman"/>
                        </a:rPr>
                        <a:t> 109.1333.2012)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Обогрев грунта под полом морозильных камер для предотвращения промерзания и вспучивания грунта.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От +0</a:t>
                      </a:r>
                      <a:r>
                        <a:rPr lang="ru-RU" sz="800" dirty="0">
                          <a:latin typeface="Calibri"/>
                          <a:ea typeface="Calibri"/>
                          <a:cs typeface="Calibri"/>
                        </a:rPr>
                        <a:t>˚С и ниже*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Calibri"/>
                        </a:rPr>
                        <a:t>*температура воздуха в камере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10…15* определяется расчетом исходя из температуры воздуха в камере и конструкции пола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НБМК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РТ-400,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РТ-420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5. Игровые площадки стадионов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Обогрев грунта площадки для продления игрового  сезона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От  +5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 до -5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˚С*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*для натуральных газонов,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От  +5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 до -15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˚С**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**для искусственных газонов,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100…120*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*для натуральных газонов,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200…250*</a:t>
                      </a: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*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Calibri"/>
                        </a:rPr>
                        <a:t>**для искусственных газонов,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НБМК,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НСКТ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РТ-220,</a:t>
                      </a:r>
                      <a:b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РТ-420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0" y="157200"/>
            <a:ext cx="9144000" cy="6000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361" tIns="39680" rIns="79361" bIns="39680" numCol="1" rtlCol="0" anchor="t" anchorCtr="0" compatLnSpc="1">
            <a:prstTxWarp prst="textNoShape">
              <a:avLst/>
            </a:prstTxWarp>
          </a:bodyPr>
          <a:lstStyle/>
          <a:p>
            <a:pPr defTabSz="793608"/>
            <a:endParaRPr lang="ru-RU"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4788024" y="769268"/>
            <a:ext cx="2951615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sz="1300" b="1" dirty="0">
                <a:solidFill>
                  <a:srgbClr val="FF9933"/>
                </a:solidFill>
              </a:rPr>
              <a:t>Соединительные коробки </a:t>
            </a:r>
            <a:r>
              <a:rPr lang="en-US" sz="1300" b="1" dirty="0" err="1" smtClean="0">
                <a:solidFill>
                  <a:srgbClr val="FF9933"/>
                </a:solidFill>
              </a:rPr>
              <a:t>Abox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22" name="Прямоугольник 8"/>
          <p:cNvSpPr>
            <a:spLocks noChangeArrowheads="1"/>
          </p:cNvSpPr>
          <p:nvPr/>
        </p:nvSpPr>
        <p:spPr bwMode="auto">
          <a:xfrm>
            <a:off x="755576" y="3001516"/>
            <a:ext cx="2088232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sz="1300" b="1" dirty="0" smtClean="0">
                <a:solidFill>
                  <a:srgbClr val="FF9933"/>
                </a:solidFill>
              </a:rPr>
              <a:t>Крепежные элементы</a:t>
            </a: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883850" y="841276"/>
            <a:ext cx="2304256" cy="2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20" tIns="41560" rIns="83120" bIns="41560">
            <a:spAutoFit/>
          </a:bodyPr>
          <a:lstStyle/>
          <a:p>
            <a:pPr defTabSz="830809">
              <a:spcBef>
                <a:spcPct val="50000"/>
              </a:spcBef>
            </a:pPr>
            <a:r>
              <a:rPr lang="ru-RU" sz="1300" b="1" dirty="0" smtClean="0">
                <a:solidFill>
                  <a:srgbClr val="FF9933"/>
                </a:solidFill>
              </a:rPr>
              <a:t>Нагревательные кабели</a:t>
            </a:r>
            <a:endParaRPr lang="ru-RU" sz="1300" b="1" dirty="0">
              <a:solidFill>
                <a:srgbClr val="FF9933"/>
              </a:solidFill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077230" y="298779"/>
            <a:ext cx="6929879" cy="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1" tIns="47886" rIns="95771" bIns="47886">
            <a:spAutoFit/>
          </a:bodyPr>
          <a:lstStyle/>
          <a:p>
            <a:pPr algn="ctr" defTabSz="830809">
              <a:spcBef>
                <a:spcPct val="50000"/>
              </a:spcBef>
            </a:pPr>
            <a:r>
              <a:rPr lang="ru-RU" sz="1700" dirty="0">
                <a:ln w="3175" cmpd="sng">
                  <a:noFill/>
                  <a:prstDash val="solid"/>
                </a:ln>
                <a:solidFill>
                  <a:srgbClr val="FF9900"/>
                </a:solidFill>
                <a:latin typeface="+mn-lt"/>
                <a:ea typeface="+mj-ea"/>
                <a:cs typeface="+mj-cs"/>
              </a:rPr>
              <a:t>ПРИМЕНЯЕМОЕ ОБОРУДОВАНИЕ</a:t>
            </a:r>
          </a:p>
        </p:txBody>
      </p:sp>
      <p:pic>
        <p:nvPicPr>
          <p:cNvPr id="37" name="Picture 3" descr="D:\Проекты 2014\АТР_Profi\Презентации на Profi\картинки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" y="57139"/>
            <a:ext cx="2252848" cy="74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7340"/>
            <a:ext cx="136815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01316"/>
            <a:ext cx="1543733" cy="12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21596"/>
            <a:ext cx="2160240" cy="6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Прямоугольник 56"/>
          <p:cNvSpPr/>
          <p:nvPr/>
        </p:nvSpPr>
        <p:spPr>
          <a:xfrm>
            <a:off x="4644008" y="2857500"/>
            <a:ext cx="33361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FF9933"/>
                </a:solidFill>
              </a:rPr>
              <a:t>Регуляторы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300" b="1" dirty="0" smtClean="0">
                <a:solidFill>
                  <a:srgbClr val="FF9933"/>
                </a:solidFill>
              </a:rPr>
              <a:t>температуры и датчики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5426"/>
            <a:ext cx="1371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78" y="1129308"/>
            <a:ext cx="13716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8186"/>
            <a:ext cx="140176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78" y="1949564"/>
            <a:ext cx="14017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5532"/>
            <a:ext cx="1000125" cy="121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7660"/>
            <a:ext cx="15001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14" y="4327548"/>
            <a:ext cx="13350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9548"/>
            <a:ext cx="1388704" cy="105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Y:\Документация отдела\ПРЕЗЕНТАЦИИ\ПРЕЗЕНТАЦИЯ ТЕПЛОСКАТ\ДД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7660"/>
            <a:ext cx="1246270" cy="1021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0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Палит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>
          <a:glow rad="101600">
            <a:schemeClr val="accent1">
              <a:satMod val="175000"/>
              <a:alpha val="40000"/>
            </a:schemeClr>
          </a:glow>
        </a:effectLst>
      </a:spPr>
      <a:bodyPr wrap="square" lIns="80156" tIns="40078" rIns="80156" bIns="40078">
        <a:spAutoFit/>
      </a:bodyPr>
      <a:lstStyle>
        <a:defPPr algn="ctr" defTabSz="801688">
          <a:defRPr sz="2000" dirty="0">
            <a:ln w="18415" cmpd="sng">
              <a:solidFill>
                <a:srgbClr val="FFFFFF"/>
              </a:solidFill>
              <a:prstDash val="solid"/>
            </a:ln>
            <a:solidFill>
              <a:srgbClr val="FF99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charset="0"/>
          </a:defRPr>
        </a:defPPr>
      </a:lstStyle>
      <a:style>
        <a:lnRef idx="0">
          <a:scrgbClr r="0" g="0" b="0"/>
        </a:lnRef>
        <a:fillRef idx="1001">
          <a:schemeClr val="lt1"/>
        </a:fillRef>
        <a:effectRef idx="0">
          <a:scrgbClr r="0" g="0" b="0"/>
        </a:effectRef>
        <a:fontRef idx="major"/>
      </a:style>
    </a:txDef>
  </a:objectDefaults>
  <a:extraClrSchemeLst>
    <a:extraClrScheme>
      <a:clrScheme name="12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Палитра">
  <a:themeElements>
    <a:clrScheme name="8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8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8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Палитра">
  <a:themeElements>
    <a:clrScheme name="9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9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9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Палитра">
  <a:themeElements>
    <a:clrScheme name="10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0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0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Палитра">
  <a:themeElements>
    <a:clrScheme name="11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1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1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Палитра">
  <a:themeElements>
    <a:clrScheme name="13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3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3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Палитра">
  <a:themeElements>
    <a:clrScheme name="14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4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4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алитра">
  <a:themeElements>
    <a:clrScheme name="1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алитра">
  <a:themeElements>
    <a:clrScheme name="2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2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Палитра">
  <a:themeElements>
    <a:clrScheme name="3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3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Палитра">
  <a:themeElements>
    <a:clrScheme name="4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4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Палитра">
  <a:themeElements>
    <a:clrScheme name="5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5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5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Палитра">
  <a:themeElements>
    <a:clrScheme name="6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6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6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Палитра">
  <a:themeElements>
    <a:clrScheme name="7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7_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7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взаимодействие с пи ССТЭМ</Template>
  <TotalTime>12942</TotalTime>
  <Words>2380</Words>
  <Application>Microsoft Office PowerPoint</Application>
  <PresentationFormat>Экран (16:10)</PresentationFormat>
  <Paragraphs>370</Paragraphs>
  <Slides>43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9" baseType="lpstr">
      <vt:lpstr>12_Палитра</vt:lpstr>
      <vt:lpstr>Палитра</vt:lpstr>
      <vt:lpstr>1_Палитра</vt:lpstr>
      <vt:lpstr>2_Палитра</vt:lpstr>
      <vt:lpstr>3_Палитра</vt:lpstr>
      <vt:lpstr>4_Палитра</vt:lpstr>
      <vt:lpstr>5_Палитра</vt:lpstr>
      <vt:lpstr>6_Палитра</vt:lpstr>
      <vt:lpstr>7_Палитра</vt:lpstr>
      <vt:lpstr>8_Палитра</vt:lpstr>
      <vt:lpstr>9_Палитра</vt:lpstr>
      <vt:lpstr>10_Палитра</vt:lpstr>
      <vt:lpstr>11_Палитра</vt:lpstr>
      <vt:lpstr>13_Палитра</vt:lpstr>
      <vt:lpstr>14_Палитра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SST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Dzuba_u</cp:lastModifiedBy>
  <cp:revision>705</cp:revision>
  <cp:lastPrinted>2013-11-27T07:05:23Z</cp:lastPrinted>
  <dcterms:created xsi:type="dcterms:W3CDTF">2006-01-17T08:00:41Z</dcterms:created>
  <dcterms:modified xsi:type="dcterms:W3CDTF">2014-07-07T10:17:16Z</dcterms:modified>
</cp:coreProperties>
</file>